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8" r:id="rId4"/>
    <p:sldId id="259" r:id="rId5"/>
    <p:sldId id="260" r:id="rId6"/>
    <p:sldId id="261" r:id="rId7"/>
    <p:sldId id="262" r:id="rId8"/>
    <p:sldId id="278" r:id="rId9"/>
    <p:sldId id="257" r:id="rId10"/>
    <p:sldId id="263" r:id="rId11"/>
    <p:sldId id="267" r:id="rId12"/>
    <p:sldId id="265" r:id="rId13"/>
    <p:sldId id="268" r:id="rId14"/>
    <p:sldId id="269" r:id="rId15"/>
    <p:sldId id="270" r:id="rId16"/>
    <p:sldId id="271" r:id="rId17"/>
    <p:sldId id="274" r:id="rId18"/>
    <p:sldId id="273" r:id="rId19"/>
    <p:sldId id="276" r:id="rId20"/>
    <p:sldId id="272" r:id="rId21"/>
    <p:sldId id="275" r:id="rId22"/>
    <p:sldId id="277" r:id="rId23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71796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3993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6084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0293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5871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08319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4154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0299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83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2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574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1CFA1-B1D6-4C1E-8733-60296D745493}" type="datetimeFigureOut">
              <a:rPr lang="es-MX" smtClean="0"/>
              <a:t>23/03/2014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B7BC1-E3DD-482A-97D0-A56B89A1F8D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996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Experiment</a:t>
            </a:r>
            <a:r>
              <a:rPr lang="es-MX" dirty="0" smtClean="0"/>
              <a:t> 1 http://www.education.com/science-fair/article/disappearing-beaker/</a:t>
            </a:r>
          </a:p>
          <a:p>
            <a:r>
              <a:rPr lang="es-MX" dirty="0" err="1" smtClean="0"/>
              <a:t>Experiment</a:t>
            </a:r>
            <a:r>
              <a:rPr lang="es-MX" dirty="0" smtClean="0"/>
              <a:t> 2 http://io9.com/5868524/make-a-penny-disappear-with-water-as-long-as-its-dry </a:t>
            </a:r>
          </a:p>
          <a:p>
            <a:r>
              <a:rPr lang="es-MX" dirty="0" err="1" smtClean="0"/>
              <a:t>Experiment</a:t>
            </a:r>
            <a:r>
              <a:rPr lang="es-MX" dirty="0" smtClean="0"/>
              <a:t> 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5066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Experiment</a:t>
            </a:r>
            <a:r>
              <a:rPr lang="es-MX" dirty="0" smtClean="0"/>
              <a:t> 2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635896" y="1196752"/>
            <a:ext cx="5266928" cy="4929411"/>
          </a:xfrm>
        </p:spPr>
        <p:txBody>
          <a:bodyPr>
            <a:normAutofit lnSpcReduction="10000"/>
          </a:bodyPr>
          <a:lstStyle/>
          <a:p>
            <a:r>
              <a:rPr lang="es-MX" dirty="0" err="1" smtClean="0"/>
              <a:t>Why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err="1" smtClean="0"/>
              <a:t>Because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huge</a:t>
            </a:r>
            <a:r>
              <a:rPr lang="es-MX" dirty="0" smtClean="0"/>
              <a:t> </a:t>
            </a:r>
            <a:r>
              <a:rPr lang="es-MX" dirty="0" err="1" smtClean="0"/>
              <a:t>difference</a:t>
            </a:r>
            <a:r>
              <a:rPr lang="es-MX" dirty="0" smtClean="0"/>
              <a:t> </a:t>
            </a:r>
            <a:r>
              <a:rPr lang="es-MX" dirty="0" err="1" smtClean="0"/>
              <a:t>between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index</a:t>
            </a:r>
            <a:r>
              <a:rPr lang="es-MX" dirty="0" smtClean="0"/>
              <a:t> of </a:t>
            </a:r>
            <a:r>
              <a:rPr lang="es-MX" dirty="0" err="1" smtClean="0"/>
              <a:t>refraction</a:t>
            </a:r>
            <a:r>
              <a:rPr lang="es-MX" dirty="0" smtClean="0"/>
              <a:t> of air and </a:t>
            </a:r>
            <a:r>
              <a:rPr lang="es-MX" dirty="0" err="1" smtClean="0"/>
              <a:t>pyrex</a:t>
            </a:r>
            <a:r>
              <a:rPr lang="es-MX" dirty="0" smtClean="0"/>
              <a:t> (</a:t>
            </a:r>
            <a:r>
              <a:rPr lang="es-MX" dirty="0" err="1" smtClean="0"/>
              <a:t>glass</a:t>
            </a:r>
            <a:r>
              <a:rPr lang="es-MX" dirty="0" smtClean="0"/>
              <a:t>)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Light </a:t>
            </a:r>
            <a:r>
              <a:rPr lang="es-MX" dirty="0" err="1" smtClean="0"/>
              <a:t>bends</a:t>
            </a:r>
            <a:r>
              <a:rPr lang="es-MX" dirty="0" smtClean="0"/>
              <a:t> </a:t>
            </a:r>
            <a:r>
              <a:rPr lang="es-MX" dirty="0" err="1" smtClean="0"/>
              <a:t>giving</a:t>
            </a:r>
            <a:r>
              <a:rPr lang="es-MX" dirty="0" smtClean="0"/>
              <a:t> </a:t>
            </a:r>
            <a:r>
              <a:rPr lang="es-MX" dirty="0" err="1" smtClean="0"/>
              <a:t>very</a:t>
            </a:r>
            <a:r>
              <a:rPr lang="es-MX" dirty="0" smtClean="0"/>
              <a:t> </a:t>
            </a:r>
            <a:r>
              <a:rPr lang="es-MX" dirty="0" err="1" smtClean="0"/>
              <a:t>sharp</a:t>
            </a:r>
            <a:r>
              <a:rPr lang="es-MX" dirty="0" smtClean="0"/>
              <a:t> </a:t>
            </a:r>
            <a:r>
              <a:rPr lang="es-MX" dirty="0" err="1" smtClean="0"/>
              <a:t>turns</a:t>
            </a:r>
            <a:r>
              <a:rPr lang="es-MX" dirty="0" smtClean="0"/>
              <a:t>.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bending</a:t>
            </a:r>
            <a:r>
              <a:rPr lang="es-MX" dirty="0" smtClean="0"/>
              <a:t> </a:t>
            </a:r>
            <a:r>
              <a:rPr lang="es-MX" dirty="0" err="1" smtClean="0"/>
              <a:t>also</a:t>
            </a:r>
            <a:r>
              <a:rPr lang="es-MX" dirty="0" smtClean="0"/>
              <a:t> </a:t>
            </a:r>
            <a:r>
              <a:rPr lang="es-MX" dirty="0" err="1" smtClean="0"/>
              <a:t>occurs</a:t>
            </a:r>
            <a:r>
              <a:rPr lang="es-MX" dirty="0" smtClean="0"/>
              <a:t> </a:t>
            </a:r>
            <a:r>
              <a:rPr lang="es-MX" dirty="0" err="1" smtClean="0"/>
              <a:t>away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eye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viewer</a:t>
            </a:r>
            <a:endParaRPr lang="es-MX" dirty="0"/>
          </a:p>
        </p:txBody>
      </p:sp>
      <p:pic>
        <p:nvPicPr>
          <p:cNvPr id="4098" name="Picture 2" descr="http://www.stevespanglerscience.com/media/ee/1d7845c67d92aeb71a9fafff9c1f21aea00c701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02126"/>
            <a:ext cx="3484921" cy="3752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Elipse"/>
          <p:cNvSpPr/>
          <p:nvPr/>
        </p:nvSpPr>
        <p:spPr>
          <a:xfrm>
            <a:off x="1115616" y="5805264"/>
            <a:ext cx="792088" cy="849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6 Elipse"/>
          <p:cNvSpPr/>
          <p:nvPr/>
        </p:nvSpPr>
        <p:spPr>
          <a:xfrm>
            <a:off x="2692833" y="3356992"/>
            <a:ext cx="792088" cy="84985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5" name="4 CuadroTexto"/>
          <p:cNvSpPr txBox="1"/>
          <p:nvPr/>
        </p:nvSpPr>
        <p:spPr>
          <a:xfrm>
            <a:off x="2048240" y="6239692"/>
            <a:ext cx="1289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Sharp </a:t>
            </a:r>
            <a:r>
              <a:rPr lang="es-MX" dirty="0" err="1" smtClean="0"/>
              <a:t>turns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8900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Experiment</a:t>
            </a:r>
            <a:r>
              <a:rPr lang="es-MX" dirty="0" smtClean="0"/>
              <a:t> 3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5976" y="1340768"/>
            <a:ext cx="4330824" cy="4785395"/>
          </a:xfrm>
        </p:spPr>
        <p:txBody>
          <a:bodyPr/>
          <a:lstStyle/>
          <a:p>
            <a:r>
              <a:rPr lang="es-MX" dirty="0" err="1" smtClean="0"/>
              <a:t>Why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happens</a:t>
            </a:r>
            <a:r>
              <a:rPr lang="es-MX" dirty="0" smtClean="0"/>
              <a:t> </a:t>
            </a:r>
            <a:r>
              <a:rPr lang="es-MX" dirty="0" err="1" smtClean="0"/>
              <a:t>due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refraction</a:t>
            </a:r>
            <a:r>
              <a:rPr lang="es-MX" dirty="0" smtClean="0"/>
              <a:t> of light.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smtClean="0"/>
              <a:t>Air, </a:t>
            </a:r>
            <a:r>
              <a:rPr lang="es-MX" dirty="0" err="1" smtClean="0"/>
              <a:t>water</a:t>
            </a:r>
            <a:r>
              <a:rPr lang="es-MX" dirty="0" smtClean="0"/>
              <a:t> and </a:t>
            </a:r>
            <a:r>
              <a:rPr lang="es-MX" dirty="0" err="1" smtClean="0"/>
              <a:t>oil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different</a:t>
            </a:r>
            <a:r>
              <a:rPr lang="es-MX" dirty="0" smtClean="0"/>
              <a:t> </a:t>
            </a:r>
            <a:r>
              <a:rPr lang="es-MX" dirty="0" err="1" smtClean="0"/>
              <a:t>index</a:t>
            </a:r>
            <a:r>
              <a:rPr lang="es-MX" dirty="0" smtClean="0"/>
              <a:t> of </a:t>
            </a:r>
            <a:r>
              <a:rPr lang="es-MX" dirty="0" err="1" smtClean="0"/>
              <a:t>refraction</a:t>
            </a:r>
            <a:r>
              <a:rPr lang="es-MX" dirty="0" smtClean="0"/>
              <a:t> </a:t>
            </a:r>
            <a:r>
              <a:rPr lang="es-MX" dirty="0" err="1" smtClean="0"/>
              <a:t>which</a:t>
            </a:r>
            <a:r>
              <a:rPr lang="es-MX" dirty="0" smtClean="0"/>
              <a:t> </a:t>
            </a:r>
            <a:r>
              <a:rPr lang="es-MX" dirty="0" err="1" smtClean="0"/>
              <a:t>makes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light </a:t>
            </a:r>
            <a:r>
              <a:rPr lang="es-MX" dirty="0" err="1" smtClean="0"/>
              <a:t>bend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5122" name="Picture 2" descr="http://i1.ytimg.com/vi/FM1g1zNuCM0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5" y="1268760"/>
            <a:ext cx="412845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15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Experiment</a:t>
            </a:r>
            <a:r>
              <a:rPr lang="es-MX" dirty="0" smtClean="0"/>
              <a:t> 4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283968" y="1340768"/>
            <a:ext cx="4402832" cy="4785395"/>
          </a:xfrm>
        </p:spPr>
        <p:txBody>
          <a:bodyPr/>
          <a:lstStyle/>
          <a:p>
            <a:r>
              <a:rPr lang="es-MX" dirty="0" err="1" smtClean="0"/>
              <a:t>Why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err="1" smtClean="0"/>
              <a:t>Refraction</a:t>
            </a:r>
            <a:r>
              <a:rPr lang="es-MX" dirty="0" smtClean="0"/>
              <a:t> of light</a:t>
            </a:r>
            <a:endParaRPr lang="es-MX" dirty="0"/>
          </a:p>
        </p:txBody>
      </p:sp>
      <p:pic>
        <p:nvPicPr>
          <p:cNvPr id="2050" name="Picture 2" descr="http://i1.ytimg.com/vi/JVxlHbIFje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12776"/>
            <a:ext cx="3672408" cy="2391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emporia.edu/dotAsset/c237f814-a6ab-4d4d-b71b-c1df7fad61a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97927"/>
            <a:ext cx="4037434" cy="33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85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Experiment</a:t>
            </a:r>
            <a:r>
              <a:rPr lang="es-MX" dirty="0" smtClean="0"/>
              <a:t> 5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60032" y="1268760"/>
            <a:ext cx="3826768" cy="4857403"/>
          </a:xfrm>
        </p:spPr>
        <p:txBody>
          <a:bodyPr/>
          <a:lstStyle/>
          <a:p>
            <a:r>
              <a:rPr lang="es-MX" dirty="0" err="1" smtClean="0"/>
              <a:t>Why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err="1" smtClean="0"/>
              <a:t>Due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total </a:t>
            </a:r>
            <a:r>
              <a:rPr lang="es-MX" dirty="0" err="1" smtClean="0"/>
              <a:t>internal</a:t>
            </a:r>
            <a:r>
              <a:rPr lang="es-MX" dirty="0" smtClean="0"/>
              <a:t> </a:t>
            </a:r>
            <a:r>
              <a:rPr lang="es-MX" dirty="0" err="1" smtClean="0"/>
              <a:t>reflection</a:t>
            </a:r>
            <a:endParaRPr lang="es-MX" dirty="0"/>
          </a:p>
        </p:txBody>
      </p:sp>
      <p:pic>
        <p:nvPicPr>
          <p:cNvPr id="6146" name="Picture 2" descr="http://www.physicslessons.com/ti1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86" y="1129683"/>
            <a:ext cx="3779736" cy="333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xQTEhUUExQUFhQXGBcZFhgYFxQXGhUbHBgaGRgbFxoYHCggGBwlHRYWITEhJSkrLi4uGB8zODMsNygtLisBCgoKDg0OGxAQGywkICQsLCwsLy0sLCwsNCwsLCwsLCwsLCwsLCwsLCwsLCwsLCwsLCwsLCwsLDQsLCwsLCwsLP/AABEIAQoAvQMBEQACEQEDEQH/xAAbAAEAAQUBAAAAAAAAAAAAAAAABAECAwUGB//EAEUQAAEDAgMFBQQGCQMCBwAAAAEAAhEDIQQSMQVBUWFxBhMigZEyQqHRByNSscHwFDNTYnKCkrLhQ3PxJKMVNGOTorPC/8QAGgEBAAIDAQAAAAAAAAAAAAAAAAMEAQIFBv/EADcRAAIBAgMECAUEAgMBAQAAAAABAgMRBCExBRJBURMiMmFxgZHRFKGxwfAjM1LhQvEGQ1NiFf/aAAwDAQACEQMRAD8A9qQwEAQBAEAQBAEAQBAEAQBAEAQBAEBRzgBJsOJsgNTje02EpWfiKc8GnO7+lklSwoVJ9mJpKrCOrNNjvpDwzPYZVqeQpj/uEH4KxHAVXrZfMjeJgtMyBU+kR59jCSOJquMdQ2nHxUq2fzl8jHxEuCMFbtvjCfDRpN6hx15lw5Lb4GC4sw6s+4lbG7UYt+IpsqsZkeQ0hrbibSDnO+8cCtKuEhGDkm7ozCpNys9DvFziwEAQBAEAQBAEAQBAEAQBAEAQFHOgSbAak2j5IDmdpduMNSkNLqpGuQQNY9p1t25W4YOpLN5eJFKtFHNYztjjK4IoNFOIzBg7x7QTbxOEXjUAqZUKNN9d3+RBKvOXZX3NLX2S+s7NWdXfOs06jz5Gpb0ap1iKUVk4rzI3He1u/Jkihs6iwwWPuLB4cIiN1gNQpYVY1OzJPwZlQisiQ6iGgZWtaL6NA3qVWJLW0MGIrSQIMA35nhC3UTJfQ9eo5rDBtthUc2JojQh2bQaBpKrYl2pSNodo9EXELAQBAEAQBAEAQBAEAQBAEBa5wAJJAAuSdB1QHLbV7a0m+HDjvnaTcMHGDHiPT1Vylg5SznkvmQyrJZRzZzG2MRXxDXurVPB7tJtmzYAW1ud87lcjCFFXS0zuRy355N+RI2ps6lTqsYxgGVpc7eZJAab33O3rmbGxVfExlUq88vr/AF5EtelCE+rrYj4XGmjWFUCzoZUG8tnwkc2k/Eq/jsJHEUXF68GRKbhLeXmbzaeNZmyuqVaVgW1G+yQ7Qnh5ryVHC149eEIzz60bdZNeOvPLgW6lSnJpSbjyd8ma/E0KlMS81KlOLPzF4E7yDdoNuIsuzgcZg5T3VFQnyat+MhnTnFXza8bkWtleLXG759F6CEuRDroYKlL83UlzJXCshqw3dg2vZNhdXFbSm05G29pxs4g8BYTpMrlbQxcYyjh1nJ5vuiuL+RNSg31+B6CqJIEAQBAEAQBAEAQBAEAQGn252hpYex8dXdTBv1cfcHM+Uqejh51XlpzNZTUThdp46tjHeMxTFsrZyC9/DP1h5m3JdSlQhSWWvMryk5amTC4RrPmdVu2YSJWHp569Fm4vzO5hgzfflXK2tV3MLO3GyXn/AFcloRvUj6kPEYjPWrOBkOdA6MGW3Kcys7Nw/RYaC46+prOW9OUjG5oIIIkEEdVfNGsi/vppNY4EvZIDgbQTLg7jmABLeIVSGEUK7qxdk9V9H5czN+rZl+Fq1af6p+UDVjhLD5e75LXFYDD4lWqxz58RCU6bvB27uBfW/R6xio1+HqxOZt2OO+fdPmAuRLD4/AdahLpI8nqvD/ZOp0qjtNbr58CytgK1IS6KjN1RmkfvN1HW4VzCbboVnuz6kuTNZ0JxV9UR8PQdiHCnTNvfePcFpAI98gkDhqrO0doU8FQ6WWb/AMVzftzMUqbqy3V5nQbGq5sRTp0yBh6ZytA/1MjdTyBFuJErlYLAunRlia+dWebfJN5ImnUUpKEeyjtluAgCAIAgCAIAgCAICjnAAkkAC5JsB1QHEdoe2J9jDEgG3eCC5x4Umn+4+XFdChg/8qnp7kM6ttDn8Ls9zjnqzczlkmTvNQ+8eSv3tkiLN5s2TWgeX5C1MljnSSl7IMkbOeWDEV4B7qnlZ1Pid09wLzm1H0talh1xd39F9yzR6qnPlkajC0g1jWzoPjvXp0raFVGYxI8/vTgZKttICPMwZabIv04rWST1MokUgCLjRaMyWUmuYZpmoHEw1oMtJP2gbDeSeAVDHUMLKm510rJZvR+TNqcpp2gbjE4ukwubOUmz3NbIaY97h6ei8hh8DiqyWJpRvGL6sZO7fh/XHQ6E6tON4Sdm9Wi/svhHMq+ItLQ36t7YIeDpb3SB5XXeW2aeIXRTThO+cWVlh3DrLNcDrFIAgCAIAgCAIAgCAw4zFMpML6jg1rdSfwG88gtoxcnZBu2p55t3btTFuNNjYpi+W/KDVOh4hgnW66lHDxpZvX6FadRvJGLD4IM8Wrt7jE+XAfJWLmiRJLlg2MTr2/FZAiOiPQGau7Lgmg2Nd0kby0mdd/hAXnMNavtWU1moZei9yxK8aCi+Jry7/HrdemeSK7Kh0ogVHP1QGUjX5havvBIwz2xOYQDuO/y8lHJhWJr5pNBEd84ENBj6sEjM4xYm4+AXmKre1cV0UX+jB9Z83yRbj+jDefaencQ6YDRDdbk8ydSeZN16aMIxSSVktF3LRFW7Nv2YH10RaCbWBIIgkaSqmNowlFTaV09eJvSbTsjrVQJggCAIAgCAIAgI2PxrKLC+oYaPUncAN5K3hCU5bsQ3bM852ptCpjKhM5abJje1mogbnVOLt2g59alSjSVlr+fIqym5OyJGGpNawBmg8+s31JW+fEwkloZajP8AhEzJY4LILWiEBixDSWkCZdDRpqTlH3qOtV6KDqPgrjXIkdoqs1hTE5abR6kfJo9VyP8Aj9Fxouq9ZO5PiZXnu8ka17hEjlfou/ncgKN1tulZ4GDOxtlq2ZL8NTD6tNhEtLi508GCbjrlXP2rVdLCTktbWXnkb0kpTSf5YnYCoGsNdwGUk922IL3E2PIaAcgSuLja05yhs/DvOyUnySWa9/RE1FK3TT8vEwNrl0lzg5xmY0F/ZHAD8F3sJhKeFpKlTWS+b4t+JBObm7yLc91asamy2DiPr6e+SW9LG49Near4qP6TN4do7ZcknCAIAgCAIAgIu0seygwvqGANOLjuDRvJW9OnKpLdiYbS1PNdp7RqY6s0aNdmyNc4MaACAQ10GXGbkXiYsFdr1qWAoupK752V3/or9atJQjxNkdmOYADSNUwLNltJnKB4n+fwXnJbbli8lUjRj33cvpZFp4bo0urvP5e7MmRwJLqbpMzlpEAxEHeSd110cHjsFRhudPvcbyd2Ryp1JZ7tvBFry77FT+hyt/8A62C1dWPqa9DU/izG6pxa8fyu+SkW1MH/AOsfUx0c+TMLsQ0HxE+YPyUyx2HaymvU1cGuBI2VTFSsxwIyU/G7mSHBo5wZJ6BcrbWNh8K4Qabll+eOSJsPTbqJvRZmnrbQYalR7nNBc5xgza0CecQeq62Apwp4eFNPRZ+PEglO7bZYMdT+031kfBXdTXeRk/Sad/rGTzI/ErOZjeXMysrsIs5ptuPNYaZm6JWxajWVX1KrmtY1mQEmMznGSGj3oaBpxXC26pVKUaMFdyf0J8PaMnKWiRXaHaWg8jJSdUDfZzDKzrB14clQ2fsbFwi96ajva2zlbxJKuJpyasr29DXOxlfEuJps3RFNhded7hYea9HQw9PC09ze9XmVXJzk39Cbhey+MqHxBzBxqPa30bTko8VRjxv4GVTkzoOz3ZJ9CsKtSrmygwGl5km1y46a2jequIxcakN2MSSFJxdzrVRJQgCAIAgCAj47GMo03VKhhrRf8AOJJsAtoRc5bq1MN2PL9pbWfja0ultNsgNkeEb/AObifILs0aKpRtxepVc3Ul3EmqA/CYcGIa91M3i7XEA8tAfNcKjdbWqRlpJaeXsWJ26CFjLSx9QDJUc91Pc9piqzdfL7Y8pUeM2HGnPp8LFX4xecX7G0MTK27N5c+KL3VQCAzEVniJJD32vYEzE9FbwmHoYinepRUXpZr8yI5SlF9WTaAa7UVa3/ALrj96sPZmD/APKPoY6Wp/Jl7alUf69b1Yf7mlavZWDf/VEdLU/ky9uOrj/WLhzYyfg0KGewsBL/AK0vBs2WIqr/ACJP/irxQdUcQXZwxnhFzIBsNd/oVw62yqL2hHC08k43l3LP+vUsrETVJzfOyIj9q4i8OpReJpzHo9diP/HsNFWUprzXsQPE1Hy9Cg2niN/cH+R4/wD0opf8bw70qTS8bhYqpyXoWVNrvpjM5uGA4w4Iv+OxXZrVPkYeKazcY+hqdo7WOIysbRAdmBAY2XP19yJi83hXcFst4WW/OrKS4X0Xf4lepXdTJRS8NTZbO7E1qxzVgKQjV0PqeTR4WfmyuVMXTj2c/oZjRbzkdZs7shhaQEs7wjfUOb0Gg9FTni6suNvAmVKKN6xgAgAADQCwHkq7dyQuWAEAQBAEAQBAUc6BJsBqeCA8u7U7Zdi6waxxFJpGQbudR37x0aNwvvXZw9Do456v5dxTqTc5bqLqVEMaGgAfjvupkbJWMlNk4auPsVW1ByBa2fiCV5/F/p7To1OEkl53a+liePWoyXJhl+k2+a77RAZnC35/JWElcyY2v1WbGC8u3LDBZTqgND75SCQ7cQOqjVWEqjpJ5q1/Mf473AYxuVuHY6Ya11Z5MDxOMNBnm58dAuHsqSr43EYjv3Y+EdfsT1lu04Q835mMUju816K5AyHidotbIYWuIsb2bwn7XQLKVyN1OCNrsbsnVrkVKxNNu4kAPIjcwghg63VWti408o5v5EkKLebO42ZsqlQEUmAHe7Vzt/iOp1K5tSrOp2mWIwUdCaozYIAgCAIAgCAIAgCA4T6QNumRhqZ3/WxIkxLWE/Zgy7lA3ro4Kh/2S8vcrV6jXVRo9nYUNE2O+fvN/u3K+zSMbZE7dK1NjJsj9bUpnSpRJ5ktIEDyd8FwtuR3YU6/8ZJeTz+xPh3m480RcP7IndY+VvvXdUlJKS45+pCX1HLKMFaA013ozBlZ8VqzKK4LBGrhu6EfV13NP8DiZ+D/AILzm0cV8HipVucH6pZFihT6Snu8mTNrMa17nuDS8gCkDowD339CSAN8rmbPpVJUI0abaus+++q92S15KMm2cyH1MQ5tGgHEHfvdvlxjwNgfFe2TjTjvTdrHNblN2jod72c7KU8OA54D6vH3WcMgO+PeNzyXMr4qVTJZL81LdOkonRKqSBAEAQBAEAQBAEAQBAavtJtYYag6pq72WDi46TyFyeQKloUulmoms5bqueYYam57i98lzjvtY3cSNxJnygLuRSikloinFNveZtJH+Pz1WCQyst0WrAp1wyvRedMwb0znKCeV1z9qUnUwdSK5X9MzelK1SL7y2octWqw7nu46EAj4LfZk9/B0pL+KXpkKitOS7y8MGsiyu3NS4ugTYBYk0leTsjBfhKD6n6thDd73Aj0aYJXKxe2MPQ43fcSU6Up6aFuztpNwz65qaFtMgDe+7XDlo2/CFW2tg54yNLo9c7+DszajWjRcnJmqwdKvtCsQyW3Be82DAZgm3DRv/K6tKlSwdJLj9SsnKtK56ZsbZNPDU8lMfxOPtPPFx/MLn1asqkt6RcjFRWRPUZkIAgCAIAgCAIAgCAIAhk8v7Y7V/SsSKTPYpSJn2rjMRwBIDegcuvhKW5C/FlKrLflumBgy75+e9W9TYuB9fyVgyXuqQI+5YsYMeJdmY4AgeE668R8VpKG9Fp8TFybi353NqftKNN/nBzHluXH2G92hKi9YSaJq/b3uaTLMPSqVP1TJ3ZjIaOm93lbmrmK2jQwy68s+S/MjSEJTyivYlMFKmbk4isNwgMYeZ0b0EuXEl8btB3h1Ic39lx+XiWN2nT7WbKYjE1HA944NaL5GeFo6nV35suphNlUKD32t6XOWfotF9e8jqV5SVtF3Gpwmz6mOqmnThlJpu6IgaS613awOZXSqVY0Y7z1KsYurLuPUNn4CnRYGUmBreA3neSd55lcac5Td5MvJJZIkrQBAEAQBAEAQBAEAQBAEBo+1+1DQw5yECrUORk7p9p38rZPWFPhqXSTs9FqaVZbscjzjZlMRIm5m9oAs0enxJXaKtNK1+ZOd8Vk3KC3+dywYIxbJk+S2M3M7NnPrEBg5F2gA4zvK52M2ph8JFucs+C4mY05Tdor2Oh/RKdOjTZUAqd2C1rbGSL5eE236QvK4apicTWqLDvd33d3+vz4F2UYQhHpM7EavXqVAA4hjR7jCRP8AE7V3QQF3cHsehh3vPry5v7L3K9SvOasslyLadMAAAQBoAIHouvfmRGnxlZ2IqNo0hJLo5OOk/wALYN/8LbKKcpcDRdd5HpOwtksw1FtJu67j9px1K41eq6s3JluK3VY2KiMhAEAQBAEAQBAEAQBAEAQHmvbnFGti+6E5aYDRF5nK+qelmN8iuvgqe7T3nxKlZ70rfnf7EVkA5Yt/jj6Kze5m60K93aeaXuZMdKi6octNuY7z7rep/AKrisfRwy3qjMRi5u0c/obPDbJp0iDXcH1Boxt48vxK4E8djdou2GW5T/k8v9lhUqdPOo7vkjYjEHRsU22s3XoT8lZw2x6FLrTbnLm/sJV5PJZLuNYGACuB7tSlVHU+F/rPxW1Z9Bi6dTg4tPyfs0/IjjnBrk7+pWviWs1mwbNuJgfcV2Fy/MiMj7Yxndtge04EDlz+NlvBbzMSZ0nYXYfc0+9e2KlSImZa3cL6E6lc/GV9+W5HRE9KG6jqVSJAgCAIAgCAIAgCAIAgCAICPj8W2lTfUdOVjS4xc2E2C2hFykoriYbsrnlmBpVHuze1VqHKBwIM1Hk8A5xHkF18RXp4em5ydlFf6XmVIxlJ5av8Zs8fRY3LRpMz1GxLg2XSYPte63quHgcTK8sbip7sZdlX+30sWqsUrU4K74mNmBY29d+Z37Knc9HH/hSTxmKxrSwqcI/yll6Ij3YQ/cd3yX3JpxDoyMApM3NbAMc3bvJZobHpxl0ld9JL/wCtPJe5mVeTVo9Vd3uUosAFh1O88yd661loRIzvkAxcxIBlau9sjJip0i57nNhzatF2QjeR4g08HAzbpzjz2Kxbq0tyqt2cJNNdzTV0Tqn17xzTRH2kWtotL4Gepncd4ZTsPiPirOCqTxGKTvlGK9WkaVbRglzd/JFnY7ZX6ViH4iq092w+EGbuEZRfUNbc8yOC7GKq9HHdjq/oRUob8nJnpK5JaCAIAgCAIAgCAIAgCAIAgCA5X6Qsdkosp/tHS7dLKficNd5yDzKuYKF6l+RDWeSRodiVqdOmQ4Vy50gvZTJtmPhYQbAmTPMrnbUo4rEVbJdWOi4PvfPwN6EoU453bZNr4qlla1hqUr3HdVJdG6bH0M81Rp4PFdJ0lSnvyWm81ZeCtZG8qtNqybS8PqzXYOpmJgtIBMQwtOts0k3ML1dFT3E5qztpf+iqrJ9XQlZPyVJdAzA6ALQyXgrDBZg64oVAT+qe64/Zv3OaNzTcHmRxXI2rgumpurDtRXqu/vJqFTclZ6P5M1faOr3tcU2CQ2GNG4uJtPEZj8FvsKg6WGdSer+iNMTJTqO3DI9D2Ps9uHospN0aLn7TjdzjzJkrFSo6k3JksY7qsTVoZCAIAgCAIAgCAIAgCAIAgCA847d4nvMWKVyGNa224u+sePRtL1XVwUWqbfNlaq7ysYquHdDarW/WU4p4hjJIeDcVGjedD8Ny5FKtPC4t0a0rwnnBv6Pw09CWUd+ClHVZNEmQb6g/FdxLgQhjADb4LYyZcy1sCtLejBmatWZIuNp56T3F5bTAIbABNR1rAGxbu5k8lzq2MfxEcPSW89Zdy9zfc6jk3ZcPEx9h8L3mIDzcMaXzFr+CmRzIFR0/NXcXJRp7q4kVFXdz0VcstBAEAQBAEAQBAEAQBAEAQBAEB5Qane46o8731HHycKbPgwLt01u0oruKj7ZumVsj88EjR4AuWx+GvqqGPwaxVFw0esXyf98SWnU6OW9w4lmMo5HAtM03y5pGnGOpUeysXKtTdOr24OzM1YKMstHoYiYtfcuqiIq1AZlqZM9GmXkMG+7jva3eRz0HmuXtPHLC07rtPJe5NSp777jWbbrhwcWyKdMd1Qj7ZOTP5TE/xLbZmE6KmpS7Us3ztyI60955aaL3Oh7AUAKNR4FnPyt5tptDBH82db42V5pcl/ZtRStdHUqmShAEAQBAEAQBAEAQBAEAQBAUJi/C6A8l7Ny4vqEySGX1JJlzvvXekrJRKiWbZu3KOxsX4NodmoONnS6kfsuGonnMjlK4e04Tw1RY2ktMprmufkTUrTXRS8jBlMQ4EOBg+S7VGtGrBTg8mQtNOz1L9IUhguzCJM2tA1M2gcTJhaTmoRu+BlK5lxBNNndD9dV8Tzb6tmhA5xIHOSvOYOD2hiniZ9iPZ77ae78kWar6OHRrV6+Bodt1wzIwD2A6pA3BrS1seZPovUQV3cpyaTS8z0fs9gu5w1GmdWsbm5uIlx/qJXFrS36jfeWoLdikbFRmwQBAEAQBAEAQBAEAQBAEAQEHbtfJhqz/ALNN5HXKYW9NXkl3mHozzfYDY7wawW36NC7lTUqo2ubktLGwqsBETHAjUHiOa0aTTTzT1MWM7nGowVIHeMgVRxEe0OOg+K4GGlLZ+JeHk/05Zxf28tH5cyzP9WG+tVqWAL0GhXL8K5rQ6q72WGGN3vfujzsOcrzu1K08VVjg6PHtPuLFJKnHpJeXiYKYMl7zL3GXfIchoP8AK7tChCjTVKnovy7K7bbblqzT1qPe4oMkw51Kn0Bu6R0JU7e7CUu401lbyPWAFwy4VQBAEAQBAEAQBAEAQBAEAQBAaftgYwOJj9k5S0P3Y+JrPss4DYDrVQde8j4Lsz1K0dDaHVY4GxlY3duWjBbOR7ag3eF4j2mk38xqPNc/H4RYmk48Vp48vP2N6dTckpcOJIr4J5IbTnI8yHjRjTcnrw6hcfBbVlDDShUfXisr8eHy4k9SheSa0ZirOD3NDbU6Yhg47i788SunszDOnB1J9qWfl+ZkNWW9Ky0WS9y6qxdRM0Zq+yI7zGtd/wCrVd/SwsamJdqL8kaUc3fvPT1xi2EAQBAEAQBAEAQBAEAQBAEAQGm7Yj/osR/AfvCmw/7sfE0qdlnn+wh+stq/X1XYkVoaG1A38eS1NjIXrFgA8C59PwHVR1GoxcnotTKJznMDW4Yuyvc0lsaN3x99uAK8X0jrVZ4xR/TUkv79/Ev7qjBUb52IuHMyDZzXEOA3O+W8ciF7ClUjUgpR0KK5PUrWH3qeIZE7A05xJPAVj0l8eijxbtRt3mKOvr9T0ZckshAEAQBAEAQBAEAQBAEAQBAEBqO1rZwdefsH7wpsP+7HxNKnZZwewz4Hm93X9F15aleOhMFSyWNijD6fcjMEqkcgNZ4EWFMb3OO8g87eS8ntPEzxtdYOg8n2n+cC5Siqcekl5EOrTLpzE53HMXNsQdxEcF6KjhaVKiqEV1bW9yo5NveepLbXzDvSPGyG1xpI92qBwi/SRuXFwjlgcR8LPsyzi/sT1OvHpFqsmvuW4jGtyZwHFoqBhMQJkg66gRuXc34qfRt52vbuK7krb3C9i36PxGIAiJo1Cef1jfmExn7K8V9GbUtfI9DXKLAQBAEAQBAEAQBAEAQBAEAQBAaTto6MDX/hA9XAfip8Mr1Y+JpU7LOG2MYpOP7x+C67zkV46EponcsmTPh8N3vgGnvng3gDxOi4u2do/CUcu1LJL7k9Cl0krcDBiK4q1Mw/VttTHHi7qVrsbZ7w9HfqduWb8OC7u8xWqqc8tFoXPkldrgQilVc2sHMbmhoFUC8sed4+M/NcHbPRThGDylm4vvXC/eT0G4yvw4matgS3DYqm27Qe+okjkDk6gtI6FUMHjukxtKpJ5yjuyXem8zNai40ZxXB3RT6PxNdpGn6O+epqM+S9Ljcqdu/7Mr0Hdrw9j0NcotBAEAQBAEAQBAEAQBAEAQBAEBoO3f8A5Gt0Z/8AY1WML+9Ejq9g4rZrgKMuMDM4CTxNp9V1L2kyurJK5LFTwhwkgxEaknQDiStKtWFODnJ5LNskSbdkZsaTTp9w0/WVPFWI9xp90ddBviSvMYCnLaeLeMqLqRyiu/h5LV9+RaqtUodHHV6kZrYgAcPKPvXrCmXF6WBc3DNeQ64cNHNJa4cpG7kbKCtSjUjuzV13/mRla3JgxtVrSypFRrpaHtEPE2Gdos7mR6LzmJ2LKNRVsPLNWdn9n9izHEWi4zzTLPo5EVAOGGb/AHgfgu/jewvErUOHgd+uYWQgCAIAgCAIAgCAIAgCAIAgCA0Hbt0YGrpc0xfnUaPVWMJ+9Ejq9n0+px2yGh7A3W9ZxtawMA+ZCxtqu6VDquzbS+ZpRjvSS8foScFTNCn3tQewIpM4u+0eQBHxXDxeIqbQlDB0c+M2WoRVGPSS8iPhzIlxzON3HieI5bl6+lQjQpqnBWSKTblmzI7ipAWOdvWUgXNdBsgJBJqB0OgUxme8aZoJyXtMa8LLk4/Hwwu7G15S4d3MkhB1LtOyX5YkfR46ap4fo7DfW77fj8FZx3ZXj9jSh9kd4uaWQgCAIAgCAIAgCAIAgCAIAgCA53t8f+ieOL6A/wC8w/grOE/dXn9CKt2PNfU5nsjAzkkBjQ7fxdf7lzv+Suf6cY8W/XgSYNLebfBEnG4xtQyymHwID6l2jf8AVs39bab1W2bsfFRhapNwT1S1fmb1cRCUrxV+/gRWN1ki9zAAv0HRenw+HjQgoQv5tt/Mqyk27mJ7TdWTUoDfisgupUXVHikyxN3vi1Nm8n946AeegVTGYuGFpdJLwS5v81Noxc5bq8/AnYgMFFzWCKLGuy7zUIaZe6ddN+uvBcvAYSbn8TX7cs/D84ciSpJW3Y6Iu+j2O+dpmGGpf3GfwXRx3ZXiR0dfJHermlgIAgCAIAgCAIAgCAIAgCAIAgOd7euAwbpEgvpDUiD3jSDbgQDG9WcIm6qt3kVbsehweCpS1xMWeWgkkNaS8iXDS2sldCos7pXfzIGjb1zUpgd8AGEw2o0ywzpm+wTbWxVHC7RoVnuJ2lxT1JZ05RzenMtcY3rprM0LXjoiBY1pLmsYJe7QfieQ+SjrVoUabqTdkjObaitWbQUmtYaLDmEjvnftHRBb0006Lh4anUxlX4usrL/CPJcyVtRj0cfN9/Is2g2Kbx+4/wBMp04LtR1IpaMp9Hr5xD+WHp/FxUeOXUj4maL63kjvlyywEAQBAEAQBAEAQBAEAQBAEAQHOdvx/wBGf9yh1/Wt05/5VnBv9Vef0I6vZ80cvsSO7PEvf/cujO97ERNpF7JNNwynWm7xMdxt7vlbiCqOKwFLEZyVpc1r58zeE5Q005EehgWutROR4uaDzIA3mk7d0uOiqRxtfBvcrpuPCX5/syoRqdjJ8iNV3gtdnBDSyBmzHQRvnjouvTxVGdPpYyTjzI2nF2azNrTomkCJ+ucBncP9MH3QftX/ADZcGEntOpvyypR0X8nzZI10WS7T17lyMzGACANF3EarIh7YnuapH7N/l4St4ao1qdllfo3E1qxvajREcPE/5KHaHZiu9/YzRXWfgjv1zCwEAQBAEAQBAEAQBAEAQBAEAQHNdv3RhR/u0v7pVrBr9XyZFW7Pmc5sNv1Q/if/AHFdCWrIyYDrBWARqwBBc+BlvmmMu+Qd0JKEZLdlmgbHDYoBjKtZvjNmOLZeWfaIAkazGq8ZPCPEVZxwt3Bd+TfL1LyqqEE6mvztzMQq5RnflNNxtVaZaZNs+9p3Tp00XbwWOpy/RacJr/F/bmVpwa6yd1z9yTkXUuakDbbfqK3+1U/tK2jqjSp2WSvo+H1lf+Cj19839VBjn2Talq/I7Vc8nCAIAgCAIAgCAIAgCAIAgCAIDm+3jow7Rxq0x01Kt4T9wiraLxOf2KfqG885/wDm5Xpas1RJAkJexgjVHNyirUE0muimwXOIqe6B+6COhidBfj42vOvU+Do6vtvkuXiySCUY9JLyXNlrw5zjUq3qO1jRg1DW8gunhcPDD01ThoRyblLeerDGOY4upPDSfaBGZj+OcfjqtMVg6WJju1F4PivARbg7xfsZsJXJMMApvj9S4+B/Oi/Rn8J9BquU5YrA5VOvT/lxXc19yZbtTTJ8uBXalYOoVhdrgxwc1whzZBFxv11Fl1cNXhVSlB3RFUTSdyX9HbIdiTM3pD0aVrjtYijqztFQJwgCAIAgCAIAgCAIAgCAIAgCAg7V2Y2u0MeXAAzaJ0I3jmt6dSUJXiYlFSIjOzlMQA54aNG+HqbxKl+Kma7iD+zrC0tL6l7Ey0WnkOFlrUxFSUbRdvIyoIuf2epueHOLiGiGNBDWsEQYAG9QYaKw6ahx1fF+ZmS3ndg9naP7/wDVp+Ks/FVPxGvRxKHs5R3F4PEO+YIWfi6n4h0aMR7L0iCC55HMttwOmqz8XPkvQx0aJNXYNF1MMcC4AEAkkuE8Dr5aWCoU6MKdZ1qeTeqWnoSS60d1lNh7GGHNSHZs7gdIgCwHNW61Z1GmzWMd02qhNg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sp>
        <p:nvSpPr>
          <p:cNvPr id="5" name="AutoShape 6" descr="data:image/jpeg;base64,/9j/4AAQSkZJRgABAQAAAQABAAD/2wCEAAkGBxQTEhUUExQUFhQXGBcZFhgYFxQXGhUbHBgaGRgbFxoYHCggGBwlHRYWITEhJSkrLi4uGB8zODMsNygtLisBCgoKDg0OGxAQGywkICQsLCwsLy0sLCwsNCwsLCwsLCwsLCwsLCwsLCwsLCwsLCwsLCwsLCwsLDQsLCwsLCwsLP/AABEIAQoAvQMBEQACEQEDEQH/xAAbAAEAAQUBAAAAAAAAAAAAAAAABAECAwUGB//EAEUQAAEDAgMFBQQGCQMCBwAAAAEAAhEDIQQSMQVBUWFxBhMigZEyQqHRByNSscHwFDNTYnKCkrLhQ3PxJKMVNGOTorPC/8QAGgEBAAIDAQAAAAAAAAAAAAAAAAMEAQIFBv/EADcRAAIBAgMECAUEAgMBAQAAAAABAgMRBCExBRJBURMiMmFxgZHRFKGxwfAjM1LhQvEGQ1NiFf/aAAwDAQACEQMRAD8A9qQwEAQBAEAQBAEAQBAEAQBAEAQBAEBRzgBJsOJsgNTje02EpWfiKc8GnO7+lklSwoVJ9mJpKrCOrNNjvpDwzPYZVqeQpj/uEH4KxHAVXrZfMjeJgtMyBU+kR59jCSOJquMdQ2nHxUq2fzl8jHxEuCMFbtvjCfDRpN6hx15lw5Lb4GC4sw6s+4lbG7UYt+IpsqsZkeQ0hrbibSDnO+8cCtKuEhGDkm7ozCpNys9DvFziwEAQBAEAQBAEAQBAEAQBAEAQFHOgSbAak2j5IDmdpduMNSkNLqpGuQQNY9p1t25W4YOpLN5eJFKtFHNYztjjK4IoNFOIzBg7x7QTbxOEXjUAqZUKNN9d3+RBKvOXZX3NLX2S+s7NWdXfOs06jz5Gpb0ap1iKUVk4rzI3He1u/Jkihs6iwwWPuLB4cIiN1gNQpYVY1OzJPwZlQisiQ6iGgZWtaL6NA3qVWJLW0MGIrSQIMA35nhC3UTJfQ9eo5rDBtthUc2JojQh2bQaBpKrYl2pSNodo9EXELAQBAEAQBAEAQBAEAQBAEBa5wAJJAAuSdB1QHLbV7a0m+HDjvnaTcMHGDHiPT1Vylg5SznkvmQyrJZRzZzG2MRXxDXurVPB7tJtmzYAW1ud87lcjCFFXS0zuRy355N+RI2ps6lTqsYxgGVpc7eZJAab33O3rmbGxVfExlUq88vr/AF5EtelCE+rrYj4XGmjWFUCzoZUG8tnwkc2k/Eq/jsJHEUXF68GRKbhLeXmbzaeNZmyuqVaVgW1G+yQ7Qnh5ryVHC149eEIzz60bdZNeOvPLgW6lSnJpSbjyd8ma/E0KlMS81KlOLPzF4E7yDdoNuIsuzgcZg5T3VFQnyat+MhnTnFXza8bkWtleLXG759F6CEuRDroYKlL83UlzJXCshqw3dg2vZNhdXFbSm05G29pxs4g8BYTpMrlbQxcYyjh1nJ5vuiuL+RNSg31+B6CqJIEAQBAEAQBAEAQBAEAQGn252hpYex8dXdTBv1cfcHM+Uqejh51XlpzNZTUThdp46tjHeMxTFsrZyC9/DP1h5m3JdSlQhSWWvMryk5amTC4RrPmdVu2YSJWHp569Fm4vzO5hgzfflXK2tV3MLO3GyXn/AFcloRvUj6kPEYjPWrOBkOdA6MGW3Kcys7Nw/RYaC46+prOW9OUjG5oIIIkEEdVfNGsi/vppNY4EvZIDgbQTLg7jmABLeIVSGEUK7qxdk9V9H5czN+rZl+Fq1af6p+UDVjhLD5e75LXFYDD4lWqxz58RCU6bvB27uBfW/R6xio1+HqxOZt2OO+fdPmAuRLD4/AdahLpI8nqvD/ZOp0qjtNbr58CytgK1IS6KjN1RmkfvN1HW4VzCbboVnuz6kuTNZ0JxV9UR8PQdiHCnTNvfePcFpAI98gkDhqrO0doU8FQ6WWb/AMVzftzMUqbqy3V5nQbGq5sRTp0yBh6ZytA/1MjdTyBFuJErlYLAunRlia+dWebfJN5ImnUUpKEeyjtluAgCAIAgCAIAgCAICjnAAkkAC5JsB1QHEdoe2J9jDEgG3eCC5x4Umn+4+XFdChg/8qnp7kM6ttDn8Ls9zjnqzczlkmTvNQ+8eSv3tkiLN5s2TWgeX5C1MljnSSl7IMkbOeWDEV4B7qnlZ1Pid09wLzm1H0talh1xd39F9yzR6qnPlkajC0g1jWzoPjvXp0raFVGYxI8/vTgZKttICPMwZabIv04rWST1MokUgCLjRaMyWUmuYZpmoHEw1oMtJP2gbDeSeAVDHUMLKm510rJZvR+TNqcpp2gbjE4ukwubOUmz3NbIaY97h6ei8hh8DiqyWJpRvGL6sZO7fh/XHQ6E6tON4Sdm9Wi/svhHMq+ItLQ36t7YIeDpb3SB5XXeW2aeIXRTThO+cWVlh3DrLNcDrFIAgCAIAgCAIAgCAw4zFMpML6jg1rdSfwG88gtoxcnZBu2p55t3btTFuNNjYpi+W/KDVOh4hgnW66lHDxpZvX6FadRvJGLD4IM8Wrt7jE+XAfJWLmiRJLlg2MTr2/FZAiOiPQGau7Lgmg2Nd0kby0mdd/hAXnMNavtWU1moZei9yxK8aCi+Jry7/HrdemeSK7Kh0ogVHP1QGUjX5havvBIwz2xOYQDuO/y8lHJhWJr5pNBEd84ENBj6sEjM4xYm4+AXmKre1cV0UX+jB9Z83yRbj+jDefaencQ6YDRDdbk8ydSeZN16aMIxSSVktF3LRFW7Nv2YH10RaCbWBIIgkaSqmNowlFTaV09eJvSbTsjrVQJggCAIAgCAIAgI2PxrKLC+oYaPUncAN5K3hCU5bsQ3bM852ptCpjKhM5abJje1mogbnVOLt2g59alSjSVlr+fIqym5OyJGGpNawBmg8+s31JW+fEwkloZajP8AhEzJY4LILWiEBixDSWkCZdDRpqTlH3qOtV6KDqPgrjXIkdoqs1hTE5abR6kfJo9VyP8Aj9Fxouq9ZO5PiZXnu8ka17hEjlfou/ncgKN1tulZ4GDOxtlq2ZL8NTD6tNhEtLi508GCbjrlXP2rVdLCTktbWXnkb0kpTSf5YnYCoGsNdwGUk922IL3E2PIaAcgSuLja05yhs/DvOyUnySWa9/RE1FK3TT8vEwNrl0lzg5xmY0F/ZHAD8F3sJhKeFpKlTWS+b4t+JBObm7yLc91asamy2DiPr6e+SW9LG49Near4qP6TN4do7ZcknCAIAgCAIAgIu0seygwvqGANOLjuDRvJW9OnKpLdiYbS1PNdp7RqY6s0aNdmyNc4MaACAQ10GXGbkXiYsFdr1qWAoupK752V3/or9atJQjxNkdmOYADSNUwLNltJnKB4n+fwXnJbbli8lUjRj33cvpZFp4bo0urvP5e7MmRwJLqbpMzlpEAxEHeSd110cHjsFRhudPvcbyd2Ryp1JZ7tvBFry77FT+hyt/8A62C1dWPqa9DU/izG6pxa8fyu+SkW1MH/AOsfUx0c+TMLsQ0HxE+YPyUyx2HaymvU1cGuBI2VTFSsxwIyU/G7mSHBo5wZJ6BcrbWNh8K4Qabll+eOSJsPTbqJvRZmnrbQYalR7nNBc5xgza0CecQeq62Apwp4eFNPRZ+PEglO7bZYMdT+031kfBXdTXeRk/Sad/rGTzI/ErOZjeXMysrsIs5ptuPNYaZm6JWxajWVX1KrmtY1mQEmMznGSGj3oaBpxXC26pVKUaMFdyf0J8PaMnKWiRXaHaWg8jJSdUDfZzDKzrB14clQ2fsbFwi96ajva2zlbxJKuJpyasr29DXOxlfEuJps3RFNhded7hYea9HQw9PC09ze9XmVXJzk39Cbhey+MqHxBzBxqPa30bTko8VRjxv4GVTkzoOz3ZJ9CsKtSrmygwGl5km1y46a2jequIxcakN2MSSFJxdzrVRJQgCAIAgCAj47GMo03VKhhrRf8AOJJsAtoRc5bq1MN2PL9pbWfja0ultNsgNkeEb/AObifILs0aKpRtxepVc3Ul3EmqA/CYcGIa91M3i7XEA8tAfNcKjdbWqRlpJaeXsWJ26CFjLSx9QDJUc91Pc9piqzdfL7Y8pUeM2HGnPp8LFX4xecX7G0MTK27N5c+KL3VQCAzEVniJJD32vYEzE9FbwmHoYinepRUXpZr8yI5SlF9WTaAa7UVa3/ALrj96sPZmD/APKPoY6Wp/Jl7alUf69b1Yf7mlavZWDf/VEdLU/ky9uOrj/WLhzYyfg0KGewsBL/AK0vBs2WIqr/ACJP/irxQdUcQXZwxnhFzIBsNd/oVw62yqL2hHC08k43l3LP+vUsrETVJzfOyIj9q4i8OpReJpzHo9diP/HsNFWUprzXsQPE1Hy9Cg2niN/cH+R4/wD0opf8bw70qTS8bhYqpyXoWVNrvpjM5uGA4w4Iv+OxXZrVPkYeKazcY+hqdo7WOIysbRAdmBAY2XP19yJi83hXcFst4WW/OrKS4X0Xf4lepXdTJRS8NTZbO7E1qxzVgKQjV0PqeTR4WfmyuVMXTj2c/oZjRbzkdZs7shhaQEs7wjfUOb0Gg9FTni6suNvAmVKKN6xgAgAADQCwHkq7dyQuWAEAQBAEAQBAUc6BJsBqeCA8u7U7Zdi6waxxFJpGQbudR37x0aNwvvXZw9Do456v5dxTqTc5bqLqVEMaGgAfjvupkbJWMlNk4auPsVW1ByBa2fiCV5/F/p7To1OEkl53a+liePWoyXJhl+k2+a77RAZnC35/JWElcyY2v1WbGC8u3LDBZTqgND75SCQ7cQOqjVWEqjpJ5q1/Mf473AYxuVuHY6Ya11Z5MDxOMNBnm58dAuHsqSr43EYjv3Y+EdfsT1lu04Q835mMUju816K5AyHidotbIYWuIsb2bwn7XQLKVyN1OCNrsbsnVrkVKxNNu4kAPIjcwghg63VWti408o5v5EkKLebO42ZsqlQEUmAHe7Vzt/iOp1K5tSrOp2mWIwUdCaozYIAgCAIAgCAIAgCA4T6QNumRhqZ3/WxIkxLWE/Zgy7lA3ro4Kh/2S8vcrV6jXVRo9nYUNE2O+fvN/u3K+zSMbZE7dK1NjJsj9bUpnSpRJ5ktIEDyd8FwtuR3YU6/8ZJeTz+xPh3m480RcP7IndY+VvvXdUlJKS45+pCX1HLKMFaA013ozBlZ8VqzKK4LBGrhu6EfV13NP8DiZ+D/AILzm0cV8HipVucH6pZFihT6Snu8mTNrMa17nuDS8gCkDowD339CSAN8rmbPpVJUI0abaus+++q92S15KMm2cyH1MQ5tGgHEHfvdvlxjwNgfFe2TjTjvTdrHNblN2jod72c7KU8OA54D6vH3WcMgO+PeNzyXMr4qVTJZL81LdOkonRKqSBAEAQBAEAQBAEAQBAavtJtYYag6pq72WDi46TyFyeQKloUulmoms5bqueYYam57i98lzjvtY3cSNxJnygLuRSikloinFNveZtJH+Pz1WCQyst0WrAp1wyvRedMwb0znKCeV1z9qUnUwdSK5X9MzelK1SL7y2octWqw7nu46EAj4LfZk9/B0pL+KXpkKitOS7y8MGsiyu3NS4ugTYBYk0leTsjBfhKD6n6thDd73Aj0aYJXKxe2MPQ43fcSU6Up6aFuztpNwz65qaFtMgDe+7XDlo2/CFW2tg54yNLo9c7+DszajWjRcnJmqwdKvtCsQyW3Be82DAZgm3DRv/K6tKlSwdJLj9SsnKtK56ZsbZNPDU8lMfxOPtPPFx/MLn1asqkt6RcjFRWRPUZkIAgCAIAgCAIAgCAIAhk8v7Y7V/SsSKTPYpSJn2rjMRwBIDegcuvhKW5C/FlKrLflumBgy75+e9W9TYuB9fyVgyXuqQI+5YsYMeJdmY4AgeE668R8VpKG9Fp8TFybi353NqftKNN/nBzHluXH2G92hKi9YSaJq/b3uaTLMPSqVP1TJ3ZjIaOm93lbmrmK2jQwy68s+S/MjSEJTyivYlMFKmbk4isNwgMYeZ0b0EuXEl8btB3h1Ic39lx+XiWN2nT7WbKYjE1HA944NaL5GeFo6nV35suphNlUKD32t6XOWfotF9e8jqV5SVtF3Gpwmz6mOqmnThlJpu6IgaS613awOZXSqVY0Y7z1KsYurLuPUNn4CnRYGUmBreA3neSd55lcac5Td5MvJJZIkrQBAEAQBAEAQBAEAQBAEBo+1+1DQw5yECrUORk7p9p38rZPWFPhqXSTs9FqaVZbscjzjZlMRIm5m9oAs0enxJXaKtNK1+ZOd8Vk3KC3+dywYIxbJk+S2M3M7NnPrEBg5F2gA4zvK52M2ph8JFucs+C4mY05Tdor2Oh/RKdOjTZUAqd2C1rbGSL5eE236QvK4apicTWqLDvd33d3+vz4F2UYQhHpM7EavXqVAA4hjR7jCRP8AE7V3QQF3cHsehh3vPry5v7L3K9SvOasslyLadMAAAQBoAIHouvfmRGnxlZ2IqNo0hJLo5OOk/wALYN/8LbKKcpcDRdd5HpOwtksw1FtJu67j9px1K41eq6s3JluK3VY2KiMhAEAQBAEAQBAEAQBAEAQHmvbnFGti+6E5aYDRF5nK+qelmN8iuvgqe7T3nxKlZ70rfnf7EVkA5Yt/jj6Kze5m60K93aeaXuZMdKi6octNuY7z7rep/AKrisfRwy3qjMRi5u0c/obPDbJp0iDXcH1Boxt48vxK4E8djdou2GW5T/k8v9lhUqdPOo7vkjYjEHRsU22s3XoT8lZw2x6FLrTbnLm/sJV5PJZLuNYGACuB7tSlVHU+F/rPxW1Z9Bi6dTg4tPyfs0/IjjnBrk7+pWviWs1mwbNuJgfcV2Fy/MiMj7Yxndtge04EDlz+NlvBbzMSZ0nYXYfc0+9e2KlSImZa3cL6E6lc/GV9+W5HRE9KG6jqVSJAgCAIAgCAIAgCAIAgCAICPj8W2lTfUdOVjS4xc2E2C2hFykoriYbsrnlmBpVHuze1VqHKBwIM1Hk8A5xHkF18RXp4em5ydlFf6XmVIxlJ5av8Zs8fRY3LRpMz1GxLg2XSYPte63quHgcTK8sbip7sZdlX+30sWqsUrU4K74mNmBY29d+Z37Knc9HH/hSTxmKxrSwqcI/yll6Ij3YQ/cd3yX3JpxDoyMApM3NbAMc3bvJZobHpxl0ld9JL/wCtPJe5mVeTVo9Vd3uUosAFh1O88yd661loRIzvkAxcxIBlau9sjJip0i57nNhzatF2QjeR4g08HAzbpzjz2Kxbq0tyqt2cJNNdzTV0Tqn17xzTRH2kWtotL4Gepncd4ZTsPiPirOCqTxGKTvlGK9WkaVbRglzd/JFnY7ZX6ViH4iq092w+EGbuEZRfUNbc8yOC7GKq9HHdjq/oRUob8nJnpK5JaCAIAgCAIAgCAIAgCAIAgCA5X6Qsdkosp/tHS7dLKficNd5yDzKuYKF6l+RDWeSRodiVqdOmQ4Vy50gvZTJtmPhYQbAmTPMrnbUo4rEVbJdWOi4PvfPwN6EoU453bZNr4qlla1hqUr3HdVJdG6bH0M81Rp4PFdJ0lSnvyWm81ZeCtZG8qtNqybS8PqzXYOpmJgtIBMQwtOts0k3ML1dFT3E5qztpf+iqrJ9XQlZPyVJdAzA6ALQyXgrDBZg64oVAT+qe64/Zv3OaNzTcHmRxXI2rgumpurDtRXqu/vJqFTclZ6P5M1faOr3tcU2CQ2GNG4uJtPEZj8FvsKg6WGdSer+iNMTJTqO3DI9D2Ps9uHospN0aLn7TjdzjzJkrFSo6k3JksY7qsTVoZCAIAgCAIAgCAIAgCAIAgCA847d4nvMWKVyGNa224u+sePRtL1XVwUWqbfNlaq7ysYquHdDarW/WU4p4hjJIeDcVGjedD8Ny5FKtPC4t0a0rwnnBv6Pw09CWUd+ClHVZNEmQb6g/FdxLgQhjADb4LYyZcy1sCtLejBmatWZIuNp56T3F5bTAIbABNR1rAGxbu5k8lzq2MfxEcPSW89Zdy9zfc6jk3ZcPEx9h8L3mIDzcMaXzFr+CmRzIFR0/NXcXJRp7q4kVFXdz0VcstBAEAQBAEAQBAEAQBAEAQBAEB5Qane46o8731HHycKbPgwLt01u0oruKj7ZumVsj88EjR4AuWx+GvqqGPwaxVFw0esXyf98SWnU6OW9w4lmMo5HAtM03y5pGnGOpUeysXKtTdOr24OzM1YKMstHoYiYtfcuqiIq1AZlqZM9GmXkMG+7jva3eRz0HmuXtPHLC07rtPJe5NSp777jWbbrhwcWyKdMd1Qj7ZOTP5TE/xLbZmE6KmpS7Us3ztyI60955aaL3Oh7AUAKNR4FnPyt5tptDBH82db42V5pcl/ZtRStdHUqmShAEAQBAEAQBAEAQBAEAQBAUJi/C6A8l7Ny4vqEySGX1JJlzvvXekrJRKiWbZu3KOxsX4NodmoONnS6kfsuGonnMjlK4e04Tw1RY2ktMprmufkTUrTXRS8jBlMQ4EOBg+S7VGtGrBTg8mQtNOz1L9IUhguzCJM2tA1M2gcTJhaTmoRu+BlK5lxBNNndD9dV8Tzb6tmhA5xIHOSvOYOD2hiniZ9iPZ77ae78kWar6OHRrV6+Bodt1wzIwD2A6pA3BrS1seZPovUQV3cpyaTS8z0fs9gu5w1GmdWsbm5uIlx/qJXFrS36jfeWoLdikbFRmwQBAEAQBAEAQBAEAQBAEAQEHbtfJhqz/ALNN5HXKYW9NXkl3mHozzfYDY7wawW36NC7lTUqo2ubktLGwqsBETHAjUHiOa0aTTTzT1MWM7nGowVIHeMgVRxEe0OOg+K4GGlLZ+JeHk/05Zxf28tH5cyzP9WG+tVqWAL0GhXL8K5rQ6q72WGGN3vfujzsOcrzu1K08VVjg6PHtPuLFJKnHpJeXiYKYMl7zL3GXfIchoP8AK7tChCjTVKnovy7K7bbblqzT1qPe4oMkw51Kn0Bu6R0JU7e7CUu401lbyPWAFwy4VQBAEAQBAEAQBAEAQBAEAQBAaftgYwOJj9k5S0P3Y+JrPss4DYDrVQde8j4Lsz1K0dDaHVY4GxlY3duWjBbOR7ag3eF4j2mk38xqPNc/H4RYmk48Vp48vP2N6dTckpcOJIr4J5IbTnI8yHjRjTcnrw6hcfBbVlDDShUfXisr8eHy4k9SheSa0ZirOD3NDbU6Yhg47i788SunszDOnB1J9qWfl+ZkNWW9Ky0WS9y6qxdRM0Zq+yI7zGtd/wCrVd/SwsamJdqL8kaUc3fvPT1xi2EAQBAEAQBAEAQBAEAQBAEAQGm7Yj/osR/AfvCmw/7sfE0qdlnn+wh+stq/X1XYkVoaG1A38eS1NjIXrFgA8C59PwHVR1GoxcnotTKJznMDW4Yuyvc0lsaN3x99uAK8X0jrVZ4xR/TUkv79/Ev7qjBUb52IuHMyDZzXEOA3O+W8ciF7ClUjUgpR0KK5PUrWH3qeIZE7A05xJPAVj0l8eijxbtRt3mKOvr9T0ZckshAEAQBAEAQBAEAQBAEAQBAEBqO1rZwdefsH7wpsP+7HxNKnZZwewz4Hm93X9F15aleOhMFSyWNijD6fcjMEqkcgNZ4EWFMb3OO8g87eS8ntPEzxtdYOg8n2n+cC5Siqcekl5EOrTLpzE53HMXNsQdxEcF6KjhaVKiqEV1bW9yo5NveepLbXzDvSPGyG1xpI92qBwi/SRuXFwjlgcR8LPsyzi/sT1OvHpFqsmvuW4jGtyZwHFoqBhMQJkg66gRuXc34qfRt52vbuK7krb3C9i36PxGIAiJo1Cef1jfmExn7K8V9GbUtfI9DXKLAQBAEAQBAEAQBAEAQBAEAQBAaTto6MDX/hA9XAfip8Mr1Y+JpU7LOG2MYpOP7x+C67zkV46EponcsmTPh8N3vgGnvng3gDxOi4u2do/CUcu1LJL7k9Cl0krcDBiK4q1Mw/VttTHHi7qVrsbZ7w9HfqduWb8OC7u8xWqqc8tFoXPkldrgQilVc2sHMbmhoFUC8sed4+M/NcHbPRThGDylm4vvXC/eT0G4yvw4matgS3DYqm27Qe+okjkDk6gtI6FUMHjukxtKpJ5yjuyXem8zNai40ZxXB3RT6PxNdpGn6O+epqM+S9Ljcqdu/7Mr0Hdrw9j0NcotBAEAQBAEAQBAEAQBAEAQBAEBoO3f8A5Gt0Z/8AY1WML+9Ejq9g4rZrgKMuMDM4CTxNp9V1L2kyurJK5LFTwhwkgxEaknQDiStKtWFODnJ5LNskSbdkZsaTTp9w0/WVPFWI9xp90ddBviSvMYCnLaeLeMqLqRyiu/h5LV9+RaqtUodHHV6kZrYgAcPKPvXrCmXF6WBc3DNeQ64cNHNJa4cpG7kbKCtSjUjuzV13/mRla3JgxtVrSypFRrpaHtEPE2Gdos7mR6LzmJ2LKNRVsPLNWdn9n9izHEWi4zzTLPo5EVAOGGb/AHgfgu/jewvErUOHgd+uYWQgCAIAgCAIAgCAIAgCAIAgCA0Hbt0YGrpc0xfnUaPVWMJ+9Ejq9n0+px2yGh7A3W9ZxtawMA+ZCxtqu6VDquzbS+ZpRjvSS8foScFTNCn3tQewIpM4u+0eQBHxXDxeIqbQlDB0c+M2WoRVGPSS8iPhzIlxzON3HieI5bl6+lQjQpqnBWSKTblmzI7ipAWOdvWUgXNdBsgJBJqB0OgUxme8aZoJyXtMa8LLk4/Hwwu7G15S4d3MkhB1LtOyX5YkfR46ap4fo7DfW77fj8FZx3ZXj9jSh9kd4uaWQgCAIAgCAIAgCAIAgCAIAgCA53t8f+ieOL6A/wC8w/grOE/dXn9CKt2PNfU5nsjAzkkBjQ7fxdf7lzv+Suf6cY8W/XgSYNLebfBEnG4xtQyymHwID6l2jf8AVs39bab1W2bsfFRhapNwT1S1fmb1cRCUrxV+/gRWN1ki9zAAv0HRenw+HjQgoQv5tt/Mqyk27mJ7TdWTUoDfisgupUXVHikyxN3vi1Nm8n946AeegVTGYuGFpdJLwS5v81Noxc5bq8/AnYgMFFzWCKLGuy7zUIaZe6ddN+uvBcvAYSbn8TX7cs/D84ciSpJW3Y6Iu+j2O+dpmGGpf3GfwXRx3ZXiR0dfJHermlgIAgCAIAgCAIAgCAIAgCAIAgOd7euAwbpEgvpDUiD3jSDbgQDG9WcIm6qt3kVbsehweCpS1xMWeWgkkNaS8iXDS2sldCos7pXfzIGjb1zUpgd8AGEw2o0ywzpm+wTbWxVHC7RoVnuJ2lxT1JZ05RzenMtcY3rprM0LXjoiBY1pLmsYJe7QfieQ+SjrVoUabqTdkjObaitWbQUmtYaLDmEjvnftHRBb0006Lh4anUxlX4usrL/CPJcyVtRj0cfN9/Is2g2Kbx+4/wBMp04LtR1IpaMp9Hr5xD+WHp/FxUeOXUj4maL63kjvlyywEAQBAEAQBAEAQBAEAQBAEAQHOdvx/wBGf9yh1/Wt05/5VnBv9Vef0I6vZ80cvsSO7PEvf/cujO97ERNpF7JNNwynWm7xMdxt7vlbiCqOKwFLEZyVpc1r58zeE5Q005EehgWutROR4uaDzIA3mk7d0uOiqRxtfBvcrpuPCX5/syoRqdjJ8iNV3gtdnBDSyBmzHQRvnjouvTxVGdPpYyTjzI2nF2azNrTomkCJ+ucBncP9MH3QftX/ADZcGEntOpvyypR0X8nzZI10WS7T17lyMzGACANF3EarIh7YnuapH7N/l4St4ao1qdllfo3E1qxvajREcPE/5KHaHZiu9/YzRXWfgjv1zCwEAQBAEAQBAEAQBAEAQBAEAQHNdv3RhR/u0v7pVrBr9XyZFW7Pmc5sNv1Q/if/AHFdCWrIyYDrBWARqwBBc+BlvmmMu+Qd0JKEZLdlmgbHDYoBjKtZvjNmOLZeWfaIAkazGq8ZPCPEVZxwt3Bd+TfL1LyqqEE6mvztzMQq5RnflNNxtVaZaZNs+9p3Tp00XbwWOpy/RacJr/F/bmVpwa6yd1z9yTkXUuakDbbfqK3+1U/tK2jqjSp2WSvo+H1lf+Cj19839VBjn2Talq/I7Vc8nCAIAgCAIAgCAIAgCAIAgCAIDm+3jow7Rxq0x01Kt4T9wiraLxOf2KfqG885/wDm5Xpas1RJAkJexgjVHNyirUE0muimwXOIqe6B+6COhidBfj42vOvU+Do6vtvkuXiySCUY9JLyXNlrw5zjUq3qO1jRg1DW8gunhcPDD01ThoRyblLeerDGOY4upPDSfaBGZj+OcfjqtMVg6WJju1F4PivARbg7xfsZsJXJMMApvj9S4+B/Oi/Rn8J9BquU5YrA5VOvT/lxXc19yZbtTTJ8uBXalYOoVhdrgxwc1whzZBFxv11Fl1cNXhVSlB3RFUTSdyX9HbIdiTM3pD0aVrjtYijqztFQJwgCAIAgCAIAgCAIAgCAIAgCAg7V2Y2u0MeXAAzaJ0I3jmt6dSUJXiYlFSIjOzlMQA54aNG+HqbxKl+Kma7iD+zrC0tL6l7Ey0WnkOFlrUxFSUbRdvIyoIuf2epueHOLiGiGNBDWsEQYAG9QYaKw6ahx1fF+ZmS3ndg9naP7/wDVp+Ks/FVPxGvRxKHs5R3F4PEO+YIWfi6n4h0aMR7L0iCC55HMttwOmqz8XPkvQx0aJNXYNF1MMcC4AEAkkuE8Dr5aWCoU6MKdZ1qeTeqWnoSS60d1lNh7GGHNSHZs7gdIgCwHNW61Z1GmzWMd02qhNggCAIAgCAIAgCAIAgCAIAgCAIAgCAIAgCAIAgCAIAgCAIAgCAIAgCAIAgCAIAgCA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52" name="Picture 8" descr="https://www.highlightskids.com/media/kids/highlightskids/images/thumbs/sciExperiments/main/se0796_make-a-light-pipe_b_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192" y="2798614"/>
            <a:ext cx="2004263" cy="281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www.fas.harvard.edu/~scidemos/LightOptics/FishTankTIR/FishTankTIR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718" y="4440403"/>
            <a:ext cx="3522482" cy="229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52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Experiment</a:t>
            </a:r>
            <a:r>
              <a:rPr lang="es-MX" dirty="0" smtClean="0"/>
              <a:t> 6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39952" y="1412776"/>
            <a:ext cx="4546848" cy="4713387"/>
          </a:xfrm>
        </p:spPr>
        <p:txBody>
          <a:bodyPr>
            <a:normAutofit lnSpcReduction="10000"/>
          </a:bodyPr>
          <a:lstStyle/>
          <a:p>
            <a:r>
              <a:rPr lang="es-MX" dirty="0" err="1" smtClean="0"/>
              <a:t>Why</a:t>
            </a:r>
            <a:r>
              <a:rPr lang="es-MX" dirty="0" smtClean="0"/>
              <a:t>/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happens</a:t>
            </a:r>
            <a:r>
              <a:rPr lang="es-MX" dirty="0" smtClean="0"/>
              <a:t> </a:t>
            </a:r>
            <a:r>
              <a:rPr lang="es-MX" dirty="0" err="1" smtClean="0"/>
              <a:t>due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reflection</a:t>
            </a:r>
            <a:r>
              <a:rPr lang="es-MX" dirty="0" smtClean="0"/>
              <a:t>. </a:t>
            </a:r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 smtClean="0"/>
              <a:t>Angle</a:t>
            </a:r>
            <a:r>
              <a:rPr lang="es-MX" dirty="0" smtClean="0"/>
              <a:t> of </a:t>
            </a:r>
            <a:r>
              <a:rPr lang="es-MX" dirty="0" err="1" smtClean="0"/>
              <a:t>incidence</a:t>
            </a:r>
            <a:r>
              <a:rPr lang="es-MX" dirty="0" smtClean="0"/>
              <a:t>=</a:t>
            </a:r>
            <a:r>
              <a:rPr lang="es-MX" dirty="0" err="1" smtClean="0"/>
              <a:t>angle</a:t>
            </a:r>
            <a:r>
              <a:rPr lang="es-MX" dirty="0" smtClean="0"/>
              <a:t> of </a:t>
            </a:r>
            <a:r>
              <a:rPr lang="es-MX" dirty="0" err="1" smtClean="0"/>
              <a:t>reflection</a:t>
            </a:r>
            <a:endParaRPr lang="es-MX" dirty="0" smtClean="0"/>
          </a:p>
          <a:p>
            <a:pPr marL="0" indent="0">
              <a:buNone/>
            </a:pPr>
            <a:endParaRPr lang="es-MX" dirty="0"/>
          </a:p>
          <a:p>
            <a:pPr marL="0" indent="0">
              <a:buNone/>
            </a:pPr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surfaces</a:t>
            </a:r>
            <a:r>
              <a:rPr lang="es-MX" dirty="0" smtClean="0"/>
              <a:t> </a:t>
            </a:r>
            <a:r>
              <a:rPr lang="es-MX" dirty="0" err="1" smtClean="0"/>
              <a:t>reflect</a:t>
            </a:r>
            <a:r>
              <a:rPr lang="es-MX" dirty="0" smtClean="0"/>
              <a:t> light </a:t>
            </a:r>
            <a:r>
              <a:rPr lang="es-MX" dirty="0" err="1" smtClean="0"/>
              <a:t>better</a:t>
            </a:r>
            <a:r>
              <a:rPr lang="es-MX" dirty="0" smtClean="0"/>
              <a:t> </a:t>
            </a:r>
            <a:r>
              <a:rPr lang="es-MX" dirty="0" err="1" smtClean="0"/>
              <a:t>than</a:t>
            </a:r>
            <a:r>
              <a:rPr lang="es-MX" dirty="0" smtClean="0"/>
              <a:t> </a:t>
            </a:r>
            <a:r>
              <a:rPr lang="es-MX" dirty="0" err="1" smtClean="0"/>
              <a:t>others</a:t>
            </a:r>
            <a:endParaRPr lang="es-MX" dirty="0"/>
          </a:p>
        </p:txBody>
      </p:sp>
      <p:pic>
        <p:nvPicPr>
          <p:cNvPr id="7170" name="Picture 2" descr="http://www.mikecurtis.org.uk/light&amp;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386854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79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Experiment</a:t>
            </a:r>
            <a:r>
              <a:rPr lang="es-MX" dirty="0" smtClean="0"/>
              <a:t> 7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427984" y="1432346"/>
            <a:ext cx="4464496" cy="5165006"/>
          </a:xfrm>
        </p:spPr>
        <p:txBody>
          <a:bodyPr>
            <a:normAutofit lnSpcReduction="10000"/>
          </a:bodyPr>
          <a:lstStyle/>
          <a:p>
            <a:r>
              <a:rPr lang="es-MX" dirty="0" err="1" smtClean="0"/>
              <a:t>Transparent</a:t>
            </a:r>
            <a:endParaRPr lang="es-MX" dirty="0" smtClean="0"/>
          </a:p>
          <a:p>
            <a:pPr marL="0" indent="0">
              <a:buNone/>
            </a:pPr>
            <a:r>
              <a:rPr lang="es-MX" dirty="0" err="1" smtClean="0"/>
              <a:t>Most</a:t>
            </a:r>
            <a:r>
              <a:rPr lang="es-MX" dirty="0" smtClean="0"/>
              <a:t> light </a:t>
            </a:r>
            <a:r>
              <a:rPr lang="es-MX" dirty="0" err="1" smtClean="0"/>
              <a:t>goes</a:t>
            </a:r>
            <a:r>
              <a:rPr lang="es-MX" dirty="0" smtClean="0"/>
              <a:t> </a:t>
            </a:r>
            <a:r>
              <a:rPr lang="es-MX" dirty="0" err="1" smtClean="0"/>
              <a:t>through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object</a:t>
            </a:r>
            <a:endParaRPr lang="es-MX" dirty="0"/>
          </a:p>
          <a:p>
            <a:r>
              <a:rPr lang="es-MX" dirty="0" err="1" smtClean="0"/>
              <a:t>Translucent</a:t>
            </a:r>
            <a:endParaRPr lang="es-MX" dirty="0" smtClean="0"/>
          </a:p>
          <a:p>
            <a:pPr marL="0" indent="0">
              <a:buNone/>
            </a:pPr>
            <a:r>
              <a:rPr lang="es-MX" dirty="0" err="1" smtClean="0"/>
              <a:t>Some</a:t>
            </a:r>
            <a:r>
              <a:rPr lang="es-MX" dirty="0" smtClean="0"/>
              <a:t> light </a:t>
            </a:r>
            <a:r>
              <a:rPr lang="es-MX" dirty="0" err="1" smtClean="0"/>
              <a:t>goes</a:t>
            </a:r>
            <a:r>
              <a:rPr lang="es-MX" dirty="0" smtClean="0"/>
              <a:t> </a:t>
            </a:r>
            <a:r>
              <a:rPr lang="es-MX" dirty="0" err="1" smtClean="0"/>
              <a:t>through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object</a:t>
            </a:r>
            <a:endParaRPr lang="es-MX" dirty="0" smtClean="0"/>
          </a:p>
          <a:p>
            <a:r>
              <a:rPr lang="es-MX" dirty="0" smtClean="0"/>
              <a:t>Opaque</a:t>
            </a:r>
          </a:p>
          <a:p>
            <a:pPr marL="0" indent="0">
              <a:buNone/>
            </a:pPr>
            <a:r>
              <a:rPr lang="es-MX" dirty="0" smtClean="0"/>
              <a:t>Light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go</a:t>
            </a:r>
            <a:r>
              <a:rPr lang="es-MX" dirty="0" smtClean="0"/>
              <a:t> </a:t>
            </a:r>
            <a:r>
              <a:rPr lang="es-MX" dirty="0" err="1" smtClean="0"/>
              <a:t>through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object</a:t>
            </a:r>
            <a:r>
              <a:rPr lang="es-MX" dirty="0" smtClean="0"/>
              <a:t>. </a:t>
            </a:r>
            <a:r>
              <a:rPr lang="es-MX" dirty="0" err="1" smtClean="0"/>
              <a:t>This</a:t>
            </a:r>
            <a:r>
              <a:rPr lang="es-MX" dirty="0" smtClean="0"/>
              <a:t> produces </a:t>
            </a:r>
            <a:r>
              <a:rPr lang="es-MX" dirty="0" err="1" smtClean="0"/>
              <a:t>shadows</a:t>
            </a:r>
            <a:endParaRPr lang="es-MX" dirty="0" smtClean="0"/>
          </a:p>
          <a:p>
            <a:endParaRPr lang="es-MX" dirty="0"/>
          </a:p>
        </p:txBody>
      </p:sp>
      <p:pic>
        <p:nvPicPr>
          <p:cNvPr id="8194" name="Picture 2" descr="http://4.bp.blogspot.com/-1f_k_O65tes/Uk0FMshonPI/AAAAAAAAAQw/urBf1CEjViY/s400/Untitl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18" y="1552783"/>
            <a:ext cx="38100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7032"/>
            <a:ext cx="33147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438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124328" y="-174579"/>
            <a:ext cx="8229600" cy="1143000"/>
          </a:xfrm>
        </p:spPr>
        <p:txBody>
          <a:bodyPr/>
          <a:lstStyle/>
          <a:p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lenses</a:t>
            </a:r>
            <a:r>
              <a:rPr lang="es-MX" dirty="0" smtClean="0"/>
              <a:t> in </a:t>
            </a:r>
            <a:r>
              <a:rPr lang="es-MX" dirty="0" err="1" smtClean="0"/>
              <a:t>our</a:t>
            </a:r>
            <a:r>
              <a:rPr lang="es-MX" dirty="0" smtClean="0"/>
              <a:t> </a:t>
            </a:r>
            <a:r>
              <a:rPr lang="es-MX" dirty="0" err="1" smtClean="0"/>
              <a:t>eyes</a:t>
            </a:r>
            <a:endParaRPr lang="es-MX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4821487" cy="29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4841368" y="692696"/>
            <a:ext cx="430263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dirty="0" smtClean="0"/>
              <a:t>a. </a:t>
            </a:r>
            <a:r>
              <a:rPr lang="es-MX" sz="2000" b="1" dirty="0" smtClean="0"/>
              <a:t>Lens</a:t>
            </a:r>
            <a:r>
              <a:rPr lang="es-MX" sz="2000" dirty="0" smtClean="0"/>
              <a:t>: </a:t>
            </a:r>
            <a:r>
              <a:rPr lang="es-MX" sz="2000" dirty="0" err="1" smtClean="0"/>
              <a:t>Convex-shaped</a:t>
            </a:r>
            <a:r>
              <a:rPr lang="es-MX" sz="2000" dirty="0" smtClean="0"/>
              <a:t>. </a:t>
            </a:r>
            <a:r>
              <a:rPr lang="es-MX" sz="2000" dirty="0" err="1" smtClean="0"/>
              <a:t>Focuses</a:t>
            </a:r>
            <a:r>
              <a:rPr lang="es-MX" sz="2000" dirty="0" smtClean="0"/>
              <a:t> light</a:t>
            </a:r>
          </a:p>
          <a:p>
            <a:endParaRPr lang="es-MX" sz="2000" dirty="0" smtClean="0"/>
          </a:p>
          <a:p>
            <a:r>
              <a:rPr lang="es-MX" sz="2000" dirty="0" smtClean="0"/>
              <a:t>b. </a:t>
            </a:r>
            <a:r>
              <a:rPr lang="es-MX" sz="2000" b="1" dirty="0" smtClean="0"/>
              <a:t>Cornea</a:t>
            </a:r>
            <a:r>
              <a:rPr lang="es-MX" sz="2000" dirty="0" smtClean="0"/>
              <a:t>: </a:t>
            </a:r>
            <a:r>
              <a:rPr lang="es-MX" sz="2000" dirty="0" err="1" smtClean="0"/>
              <a:t>transparent</a:t>
            </a:r>
            <a:r>
              <a:rPr lang="es-MX" sz="2000" dirty="0" smtClean="0"/>
              <a:t> </a:t>
            </a:r>
            <a:r>
              <a:rPr lang="es-MX" sz="2000" dirty="0" err="1" smtClean="0"/>
              <a:t>front</a:t>
            </a:r>
            <a:r>
              <a:rPr lang="es-MX" sz="2000" dirty="0" smtClean="0"/>
              <a:t> </a:t>
            </a:r>
            <a:r>
              <a:rPr lang="es-MX" sz="2000" dirty="0" err="1" smtClean="0"/>
              <a:t>part</a:t>
            </a:r>
            <a:r>
              <a:rPr lang="es-MX" sz="2000" dirty="0" smtClean="0"/>
              <a:t> of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eye</a:t>
            </a:r>
            <a:r>
              <a:rPr lang="es-MX" sz="2000" dirty="0" smtClean="0"/>
              <a:t> </a:t>
            </a:r>
            <a:r>
              <a:rPr lang="es-MX" sz="2000" dirty="0" err="1" smtClean="0"/>
              <a:t>that</a:t>
            </a:r>
            <a:r>
              <a:rPr lang="es-MX" sz="2000" dirty="0" smtClean="0"/>
              <a:t> </a:t>
            </a:r>
            <a:r>
              <a:rPr lang="es-MX" sz="2000" dirty="0" err="1" smtClean="0"/>
              <a:t>covers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iris and </a:t>
            </a:r>
            <a:r>
              <a:rPr lang="es-MX" sz="2000" dirty="0" err="1" smtClean="0"/>
              <a:t>pupil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smtClean="0"/>
              <a:t>c. </a:t>
            </a:r>
            <a:r>
              <a:rPr lang="es-MX" sz="2000" b="1" dirty="0" smtClean="0"/>
              <a:t>Iris</a:t>
            </a:r>
            <a:r>
              <a:rPr lang="es-MX" sz="2000" dirty="0" smtClean="0"/>
              <a:t>: </a:t>
            </a:r>
            <a:r>
              <a:rPr lang="es-MX" sz="2000" dirty="0" err="1" smtClean="0"/>
              <a:t>controls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diameter</a:t>
            </a:r>
            <a:r>
              <a:rPr lang="es-MX" sz="2000" dirty="0" smtClean="0"/>
              <a:t> and </a:t>
            </a:r>
            <a:r>
              <a:rPr lang="es-MX" sz="2000" dirty="0" err="1" smtClean="0"/>
              <a:t>size</a:t>
            </a:r>
            <a:r>
              <a:rPr lang="es-MX" sz="2000" dirty="0" smtClean="0"/>
              <a:t> of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pupil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smtClean="0"/>
              <a:t>d. </a:t>
            </a:r>
            <a:r>
              <a:rPr lang="es-MX" sz="2000" b="1" dirty="0" err="1" smtClean="0"/>
              <a:t>Pupil</a:t>
            </a:r>
            <a:r>
              <a:rPr lang="es-MX" sz="2000" dirty="0" smtClean="0"/>
              <a:t>: </a:t>
            </a:r>
            <a:r>
              <a:rPr lang="es-MX" sz="2000" dirty="0" err="1" smtClean="0"/>
              <a:t>controlls</a:t>
            </a:r>
            <a:r>
              <a:rPr lang="es-MX" sz="2000" dirty="0" smtClean="0"/>
              <a:t> </a:t>
            </a:r>
            <a:r>
              <a:rPr lang="es-MX" sz="2000" dirty="0" err="1" smtClean="0"/>
              <a:t>how</a:t>
            </a:r>
            <a:r>
              <a:rPr lang="es-MX" sz="2000" dirty="0" smtClean="0"/>
              <a:t> </a:t>
            </a:r>
            <a:r>
              <a:rPr lang="es-MX" sz="2000" dirty="0" err="1" smtClean="0"/>
              <a:t>much</a:t>
            </a:r>
            <a:r>
              <a:rPr lang="es-MX" sz="2000" dirty="0" smtClean="0"/>
              <a:t> light </a:t>
            </a:r>
            <a:r>
              <a:rPr lang="es-MX" sz="2000" dirty="0" err="1" smtClean="0"/>
              <a:t>enertes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eye</a:t>
            </a:r>
            <a:endParaRPr lang="es-MX" sz="2000" dirty="0" smtClean="0"/>
          </a:p>
          <a:p>
            <a:endParaRPr lang="es-MX" sz="2000" dirty="0" smtClean="0"/>
          </a:p>
          <a:p>
            <a:r>
              <a:rPr lang="es-MX" sz="2000" dirty="0" smtClean="0"/>
              <a:t>e. </a:t>
            </a:r>
            <a:r>
              <a:rPr lang="es-MX" sz="2000" b="1" dirty="0" smtClean="0"/>
              <a:t>Retina</a:t>
            </a:r>
            <a:r>
              <a:rPr lang="es-MX" sz="2000" dirty="0" smtClean="0"/>
              <a:t>: </a:t>
            </a:r>
            <a:r>
              <a:rPr lang="es-MX" sz="2000" dirty="0" err="1" smtClean="0"/>
              <a:t>its</a:t>
            </a:r>
            <a:r>
              <a:rPr lang="es-MX" sz="2000" dirty="0" smtClean="0"/>
              <a:t> </a:t>
            </a:r>
            <a:r>
              <a:rPr lang="es-MX" sz="2000" dirty="0" err="1" smtClean="0"/>
              <a:t>purpose</a:t>
            </a:r>
            <a:r>
              <a:rPr lang="es-MX" sz="2000" dirty="0" smtClean="0"/>
              <a:t> </a:t>
            </a:r>
            <a:r>
              <a:rPr lang="es-MX" sz="2000" dirty="0" err="1" smtClean="0"/>
              <a:t>is</a:t>
            </a:r>
            <a:r>
              <a:rPr lang="es-MX" sz="2000" dirty="0" smtClean="0"/>
              <a:t> </a:t>
            </a:r>
            <a:r>
              <a:rPr lang="es-MX" sz="2000" dirty="0" err="1" smtClean="0"/>
              <a:t>to</a:t>
            </a:r>
            <a:r>
              <a:rPr lang="es-MX" sz="2000" dirty="0" smtClean="0"/>
              <a:t> </a:t>
            </a:r>
            <a:r>
              <a:rPr lang="es-MX" sz="2000" dirty="0" err="1" smtClean="0"/>
              <a:t>receive</a:t>
            </a:r>
            <a:r>
              <a:rPr lang="es-MX" sz="2000" dirty="0" smtClean="0"/>
              <a:t> light </a:t>
            </a:r>
            <a:r>
              <a:rPr lang="es-MX" sz="2000" dirty="0" err="1" smtClean="0"/>
              <a:t>focused</a:t>
            </a:r>
            <a:r>
              <a:rPr lang="es-MX" sz="2000" dirty="0" smtClean="0"/>
              <a:t> </a:t>
            </a:r>
            <a:r>
              <a:rPr lang="es-MX" sz="2000" dirty="0" err="1" smtClean="0"/>
              <a:t>from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lens</a:t>
            </a:r>
            <a:r>
              <a:rPr lang="es-MX" sz="2000" dirty="0" smtClean="0"/>
              <a:t>, </a:t>
            </a:r>
            <a:r>
              <a:rPr lang="es-MX" sz="2000" dirty="0" err="1" smtClean="0"/>
              <a:t>convert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light </a:t>
            </a:r>
            <a:r>
              <a:rPr lang="es-MX" sz="2000" dirty="0" err="1" smtClean="0"/>
              <a:t>into</a:t>
            </a:r>
            <a:r>
              <a:rPr lang="es-MX" sz="2000" dirty="0" smtClean="0"/>
              <a:t> neural </a:t>
            </a:r>
            <a:r>
              <a:rPr lang="es-MX" sz="2000" dirty="0" err="1" smtClean="0"/>
              <a:t>signals</a:t>
            </a:r>
            <a:r>
              <a:rPr lang="es-MX" sz="2000" dirty="0" smtClean="0"/>
              <a:t>, and </a:t>
            </a:r>
            <a:r>
              <a:rPr lang="es-MX" sz="2000" dirty="0" err="1" smtClean="0"/>
              <a:t>send</a:t>
            </a:r>
            <a:r>
              <a:rPr lang="es-MX" sz="2000" dirty="0" smtClean="0"/>
              <a:t> </a:t>
            </a:r>
            <a:r>
              <a:rPr lang="es-MX" sz="2000" dirty="0" err="1" smtClean="0"/>
              <a:t>these</a:t>
            </a:r>
            <a:r>
              <a:rPr lang="es-MX" sz="2000" dirty="0" smtClean="0"/>
              <a:t> </a:t>
            </a:r>
            <a:r>
              <a:rPr lang="es-MX" sz="2000" dirty="0" err="1" smtClean="0"/>
              <a:t>signals</a:t>
            </a:r>
            <a:r>
              <a:rPr lang="es-MX" sz="2000" dirty="0" smtClean="0"/>
              <a:t> </a:t>
            </a:r>
            <a:r>
              <a:rPr lang="es-MX" sz="2000" dirty="0" err="1" smtClean="0"/>
              <a:t>to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brain</a:t>
            </a:r>
            <a:endParaRPr lang="es-MX" sz="2000" dirty="0" smtClean="0"/>
          </a:p>
          <a:p>
            <a:endParaRPr lang="es-MX" sz="2000" dirty="0"/>
          </a:p>
          <a:p>
            <a:r>
              <a:rPr lang="es-MX" sz="2000" dirty="0" smtClean="0"/>
              <a:t>f. </a:t>
            </a:r>
            <a:r>
              <a:rPr lang="es-MX" sz="2000" b="1" dirty="0" err="1" smtClean="0"/>
              <a:t>Optic</a:t>
            </a:r>
            <a:r>
              <a:rPr lang="es-MX" sz="2000" b="1" dirty="0" smtClean="0"/>
              <a:t> </a:t>
            </a:r>
            <a:r>
              <a:rPr lang="es-MX" sz="2000" b="1" dirty="0" err="1" smtClean="0"/>
              <a:t>nerve</a:t>
            </a:r>
            <a:r>
              <a:rPr lang="es-MX" sz="2000" dirty="0" smtClean="0"/>
              <a:t>: </a:t>
            </a:r>
            <a:r>
              <a:rPr lang="es-MX" sz="2000" dirty="0" err="1" smtClean="0"/>
              <a:t>sends</a:t>
            </a:r>
            <a:r>
              <a:rPr lang="es-MX" sz="2000" dirty="0" smtClean="0"/>
              <a:t> </a:t>
            </a:r>
            <a:r>
              <a:rPr lang="es-MX" sz="2000" dirty="0" err="1" smtClean="0"/>
              <a:t>information</a:t>
            </a:r>
            <a:r>
              <a:rPr lang="es-MX" sz="2000" dirty="0" smtClean="0"/>
              <a:t> </a:t>
            </a:r>
            <a:r>
              <a:rPr lang="es-MX" sz="2000" dirty="0" err="1" smtClean="0"/>
              <a:t>from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retina </a:t>
            </a:r>
            <a:r>
              <a:rPr lang="es-MX" sz="2000" dirty="0" err="1" smtClean="0"/>
              <a:t>to</a:t>
            </a:r>
            <a:r>
              <a:rPr lang="es-MX" sz="2000" dirty="0" smtClean="0"/>
              <a:t>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vision</a:t>
            </a:r>
            <a:r>
              <a:rPr lang="es-MX" sz="2000" dirty="0" smtClean="0"/>
              <a:t> center of </a:t>
            </a:r>
            <a:r>
              <a:rPr lang="es-MX" sz="2000" dirty="0" err="1" smtClean="0"/>
              <a:t>the</a:t>
            </a:r>
            <a:r>
              <a:rPr lang="es-MX" sz="2000" dirty="0" smtClean="0"/>
              <a:t> </a:t>
            </a:r>
            <a:r>
              <a:rPr lang="es-MX" sz="2000" dirty="0" err="1" smtClean="0"/>
              <a:t>brain</a:t>
            </a:r>
            <a:r>
              <a:rPr lang="es-MX" sz="2000" dirty="0" smtClean="0"/>
              <a:t> </a:t>
            </a:r>
            <a:r>
              <a:rPr lang="es-MX" sz="2000" dirty="0" err="1" smtClean="0"/>
              <a:t>via</a:t>
            </a:r>
            <a:r>
              <a:rPr lang="es-MX" sz="2000" dirty="0" smtClean="0"/>
              <a:t> </a:t>
            </a:r>
            <a:r>
              <a:rPr lang="es-MX" sz="2000" dirty="0" err="1" smtClean="0"/>
              <a:t>electrical</a:t>
            </a:r>
            <a:r>
              <a:rPr lang="es-MX" sz="2000" dirty="0" smtClean="0"/>
              <a:t> impulses</a:t>
            </a:r>
            <a:endParaRPr lang="es-MX" sz="2000" dirty="0"/>
          </a:p>
        </p:txBody>
      </p:sp>
      <p:pic>
        <p:nvPicPr>
          <p:cNvPr id="1026" name="Picture 2" descr="http://www.healthspablog.org/wp-content/uploads/2010/09/Tips-on-behalf-of-the-hale-and-gorgeous-ey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070703"/>
            <a:ext cx="2042592" cy="2042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7 Conector recto de flecha"/>
          <p:cNvCxnSpPr/>
          <p:nvPr/>
        </p:nvCxnSpPr>
        <p:spPr>
          <a:xfrm flipV="1">
            <a:off x="2284179" y="4948995"/>
            <a:ext cx="1440160" cy="21074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 de flecha"/>
          <p:cNvCxnSpPr/>
          <p:nvPr/>
        </p:nvCxnSpPr>
        <p:spPr>
          <a:xfrm flipH="1" flipV="1">
            <a:off x="503548" y="4963111"/>
            <a:ext cx="1512168" cy="2577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CuadroTexto"/>
          <p:cNvSpPr txBox="1"/>
          <p:nvPr/>
        </p:nvSpPr>
        <p:spPr>
          <a:xfrm>
            <a:off x="3724339" y="4805441"/>
            <a:ext cx="79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Pupil</a:t>
            </a:r>
            <a:endParaRPr lang="es-MX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35886" y="4579663"/>
            <a:ext cx="797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Iris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5225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How</a:t>
            </a:r>
            <a:r>
              <a:rPr lang="es-MX" dirty="0" smtClean="0"/>
              <a:t> do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focus</a:t>
            </a:r>
            <a:r>
              <a:rPr lang="es-MX" dirty="0" smtClean="0"/>
              <a:t> light?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Light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focused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retina</a:t>
            </a:r>
            <a:endParaRPr lang="es-MX" dirty="0"/>
          </a:p>
        </p:txBody>
      </p:sp>
      <p:pic>
        <p:nvPicPr>
          <p:cNvPr id="16386" name="Picture 2" descr="http://www.thirdeyehealth.com/images/normal-eye-line-diagr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64904"/>
            <a:ext cx="7544956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7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Why</a:t>
            </a:r>
            <a:r>
              <a:rPr lang="es-MX" dirty="0" smtClean="0"/>
              <a:t> do </a:t>
            </a:r>
            <a:r>
              <a:rPr lang="es-MX" dirty="0" err="1" smtClean="0"/>
              <a:t>some</a:t>
            </a:r>
            <a:r>
              <a:rPr lang="es-MX" dirty="0" smtClean="0"/>
              <a:t> </a:t>
            </a:r>
            <a:r>
              <a:rPr lang="es-MX" dirty="0" err="1" smtClean="0"/>
              <a:t>people</a:t>
            </a:r>
            <a:r>
              <a:rPr lang="es-MX" dirty="0" smtClean="0"/>
              <a:t> </a:t>
            </a:r>
            <a:r>
              <a:rPr lang="es-MX" dirty="0" err="1" smtClean="0"/>
              <a:t>need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wear</a:t>
            </a:r>
            <a:r>
              <a:rPr lang="es-MX" dirty="0" smtClean="0"/>
              <a:t> </a:t>
            </a:r>
            <a:r>
              <a:rPr lang="es-MX" dirty="0" err="1" smtClean="0"/>
              <a:t>glasses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Near</a:t>
            </a:r>
            <a:r>
              <a:rPr lang="es-MX" dirty="0" smtClean="0"/>
              <a:t> </a:t>
            </a:r>
            <a:r>
              <a:rPr lang="es-MX" dirty="0" err="1" smtClean="0"/>
              <a:t>sightedness</a:t>
            </a:r>
            <a:r>
              <a:rPr lang="es-MX" dirty="0" smtClean="0"/>
              <a:t>: </a:t>
            </a:r>
          </a:p>
          <a:p>
            <a:pPr lvl="1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eye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elongated</a:t>
            </a:r>
            <a:r>
              <a:rPr lang="es-MX" dirty="0" smtClean="0"/>
              <a:t> so </a:t>
            </a:r>
            <a:r>
              <a:rPr lang="es-MX" dirty="0" err="1" smtClean="0"/>
              <a:t>the</a:t>
            </a:r>
            <a:r>
              <a:rPr lang="es-MX" dirty="0" smtClean="0"/>
              <a:t> light </a:t>
            </a:r>
            <a:r>
              <a:rPr lang="es-MX" dirty="0" err="1" smtClean="0"/>
              <a:t>rays</a:t>
            </a:r>
            <a:r>
              <a:rPr lang="es-MX" dirty="0" smtClean="0"/>
              <a:t> are </a:t>
            </a:r>
            <a:r>
              <a:rPr lang="es-MX" dirty="0" err="1" smtClean="0"/>
              <a:t>focused</a:t>
            </a:r>
            <a:r>
              <a:rPr lang="es-MX" dirty="0" smtClean="0"/>
              <a:t> in </a:t>
            </a:r>
            <a:r>
              <a:rPr lang="es-MX" dirty="0" err="1" smtClean="0"/>
              <a:t>front</a:t>
            </a:r>
            <a:r>
              <a:rPr lang="es-MX" dirty="0" smtClean="0"/>
              <a:t> of </a:t>
            </a:r>
            <a:r>
              <a:rPr lang="es-MX" dirty="0" err="1" smtClean="0"/>
              <a:t>the</a:t>
            </a:r>
            <a:r>
              <a:rPr lang="es-MX" dirty="0" smtClean="0"/>
              <a:t> retina</a:t>
            </a:r>
          </a:p>
          <a:p>
            <a:r>
              <a:rPr lang="es-MX" dirty="0" err="1" smtClean="0"/>
              <a:t>Far</a:t>
            </a:r>
            <a:r>
              <a:rPr lang="es-MX" dirty="0" smtClean="0"/>
              <a:t> </a:t>
            </a:r>
            <a:r>
              <a:rPr lang="es-MX" dirty="0" err="1" smtClean="0"/>
              <a:t>sightedness</a:t>
            </a:r>
            <a:r>
              <a:rPr lang="es-MX" dirty="0" smtClean="0"/>
              <a:t>: </a:t>
            </a:r>
          </a:p>
          <a:p>
            <a:pPr lvl="1"/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eye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compressed</a:t>
            </a:r>
            <a:r>
              <a:rPr lang="es-MX" dirty="0" smtClean="0"/>
              <a:t> so </a:t>
            </a:r>
            <a:r>
              <a:rPr lang="es-MX" dirty="0" err="1" smtClean="0"/>
              <a:t>the</a:t>
            </a:r>
            <a:r>
              <a:rPr lang="es-MX" dirty="0" smtClean="0"/>
              <a:t> light </a:t>
            </a:r>
            <a:r>
              <a:rPr lang="es-MX" dirty="0" err="1" smtClean="0"/>
              <a:t>rays</a:t>
            </a:r>
            <a:r>
              <a:rPr lang="es-MX" dirty="0" smtClean="0"/>
              <a:t> are </a:t>
            </a:r>
            <a:r>
              <a:rPr lang="es-MX" dirty="0" err="1" smtClean="0"/>
              <a:t>focused</a:t>
            </a:r>
            <a:r>
              <a:rPr lang="es-MX" dirty="0" smtClean="0"/>
              <a:t> </a:t>
            </a:r>
            <a:r>
              <a:rPr lang="es-MX" dirty="0" err="1" smtClean="0"/>
              <a:t>behind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retina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4183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8434" name="Picture 2" descr="http://www.nlm.nih.gov/medlineplus/ency/images/ency/fullsize/195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71" y="15311"/>
            <a:ext cx="5256585" cy="420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www.mezzmer.com/blog/wp-content/uploads/2011/07/myopi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3204" y="2117946"/>
            <a:ext cx="3850796" cy="4263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8476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dirty="0" err="1" smtClean="0"/>
              <a:t>Lab</a:t>
            </a:r>
            <a:r>
              <a:rPr lang="es-MX" dirty="0" smtClean="0"/>
              <a:t>- </a:t>
            </a:r>
            <a:r>
              <a:rPr lang="es-MX" dirty="0" err="1" smtClean="0"/>
              <a:t>Recap</a:t>
            </a:r>
            <a:endParaRPr lang="es-MX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80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Glasses</a:t>
            </a:r>
            <a:r>
              <a:rPr lang="es-MX" dirty="0" smtClean="0"/>
              <a:t>- </a:t>
            </a:r>
            <a:r>
              <a:rPr lang="es-MX" dirty="0" err="1" smtClean="0"/>
              <a:t>correcting</a:t>
            </a:r>
            <a:r>
              <a:rPr lang="es-MX" dirty="0" smtClean="0"/>
              <a:t> </a:t>
            </a:r>
            <a:r>
              <a:rPr lang="es-MX" dirty="0" err="1" smtClean="0"/>
              <a:t>near</a:t>
            </a:r>
            <a:r>
              <a:rPr lang="es-MX" dirty="0" smtClean="0"/>
              <a:t> and </a:t>
            </a:r>
            <a:r>
              <a:rPr lang="es-MX" dirty="0" err="1" smtClean="0"/>
              <a:t>far-sightedness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Near</a:t>
            </a:r>
            <a:r>
              <a:rPr lang="es-MX" dirty="0" smtClean="0"/>
              <a:t> </a:t>
            </a:r>
            <a:r>
              <a:rPr lang="es-MX" dirty="0" err="1" smtClean="0"/>
              <a:t>sighted</a:t>
            </a:r>
            <a:r>
              <a:rPr lang="es-MX" dirty="0" smtClean="0"/>
              <a:t>: </a:t>
            </a:r>
            <a:r>
              <a:rPr lang="es-MX" dirty="0" err="1" smtClean="0"/>
              <a:t>concave</a:t>
            </a:r>
            <a:r>
              <a:rPr lang="es-MX" dirty="0" smtClean="0"/>
              <a:t> </a:t>
            </a:r>
            <a:r>
              <a:rPr lang="es-MX" dirty="0" err="1" smtClean="0"/>
              <a:t>lenses</a:t>
            </a:r>
            <a:endParaRPr lang="es-MX" dirty="0" smtClean="0"/>
          </a:p>
          <a:p>
            <a:r>
              <a:rPr lang="es-MX" dirty="0" err="1" smtClean="0"/>
              <a:t>Far</a:t>
            </a:r>
            <a:r>
              <a:rPr lang="es-MX" dirty="0" smtClean="0"/>
              <a:t> </a:t>
            </a:r>
            <a:r>
              <a:rPr lang="es-MX" dirty="0" err="1" smtClean="0"/>
              <a:t>sighted</a:t>
            </a:r>
            <a:r>
              <a:rPr lang="es-MX" dirty="0" smtClean="0"/>
              <a:t>: </a:t>
            </a:r>
            <a:r>
              <a:rPr lang="es-MX" dirty="0" err="1" smtClean="0"/>
              <a:t>convex</a:t>
            </a:r>
            <a:r>
              <a:rPr lang="es-MX" dirty="0" smtClean="0"/>
              <a:t> </a:t>
            </a:r>
            <a:r>
              <a:rPr lang="es-MX" dirty="0" err="1" smtClean="0"/>
              <a:t>lenses</a:t>
            </a:r>
            <a:endParaRPr lang="es-MX" dirty="0"/>
          </a:p>
        </p:txBody>
      </p:sp>
      <p:pic>
        <p:nvPicPr>
          <p:cNvPr id="13314" name="Picture 2" descr="http://mybestglasses.files.wordpress.com/2013/01/corrective_lens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448" y="2695988"/>
            <a:ext cx="4968552" cy="404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69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err="1" smtClean="0"/>
              <a:t>Convex</a:t>
            </a:r>
            <a:r>
              <a:rPr lang="es-MX" dirty="0" smtClean="0"/>
              <a:t> </a:t>
            </a:r>
            <a:r>
              <a:rPr lang="es-MX" dirty="0" err="1" smtClean="0"/>
              <a:t>lenses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flip</a:t>
            </a:r>
            <a:r>
              <a:rPr lang="es-MX" dirty="0" smtClean="0"/>
              <a:t> </a:t>
            </a:r>
            <a:r>
              <a:rPr lang="es-MX" dirty="0" err="1" smtClean="0"/>
              <a:t>images</a:t>
            </a:r>
            <a:r>
              <a:rPr lang="es-MX" dirty="0" smtClean="0"/>
              <a:t> </a:t>
            </a:r>
            <a:r>
              <a:rPr lang="es-MX" dirty="0" err="1" smtClean="0"/>
              <a:t>upside</a:t>
            </a:r>
            <a:r>
              <a:rPr lang="es-MX" dirty="0" smtClean="0"/>
              <a:t> </a:t>
            </a:r>
            <a:r>
              <a:rPr lang="es-MX" dirty="0" err="1" smtClean="0"/>
              <a:t>down</a:t>
            </a:r>
            <a:endParaRPr lang="es-MX" dirty="0"/>
          </a:p>
        </p:txBody>
      </p:sp>
      <p:pic>
        <p:nvPicPr>
          <p:cNvPr id="17412" name="Picture 4" descr="http://www.passmyexams.co.uk/GCSE/physics/images/convex_le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20888"/>
            <a:ext cx="5415748" cy="4021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0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Do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see</a:t>
            </a:r>
            <a:r>
              <a:rPr lang="es-MX" dirty="0" smtClean="0"/>
              <a:t> </a:t>
            </a:r>
            <a:r>
              <a:rPr lang="es-MX" dirty="0" err="1" smtClean="0"/>
              <a:t>everything</a:t>
            </a:r>
            <a:r>
              <a:rPr lang="es-MX" dirty="0" smtClean="0"/>
              <a:t> </a:t>
            </a:r>
            <a:r>
              <a:rPr lang="es-MX" dirty="0" err="1" smtClean="0"/>
              <a:t>upside-down</a:t>
            </a:r>
            <a:r>
              <a:rPr lang="es-MX" dirty="0" smtClean="0"/>
              <a:t>?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Even</a:t>
            </a:r>
            <a:r>
              <a:rPr lang="es-MX" dirty="0" smtClean="0"/>
              <a:t> </a:t>
            </a:r>
            <a:r>
              <a:rPr lang="es-MX" dirty="0" err="1" smtClean="0"/>
              <a:t>though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lenses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</a:t>
            </a:r>
            <a:r>
              <a:rPr lang="es-MX" dirty="0" err="1" smtClean="0"/>
              <a:t>our</a:t>
            </a:r>
            <a:r>
              <a:rPr lang="es-MX" dirty="0" smtClean="0"/>
              <a:t> </a:t>
            </a:r>
            <a:r>
              <a:rPr lang="es-MX" dirty="0" err="1" smtClean="0"/>
              <a:t>eyes</a:t>
            </a:r>
            <a:r>
              <a:rPr lang="es-MX" dirty="0" smtClean="0"/>
              <a:t> </a:t>
            </a:r>
            <a:r>
              <a:rPr lang="es-MX" dirty="0" err="1" smtClean="0"/>
              <a:t>flip</a:t>
            </a:r>
            <a:r>
              <a:rPr lang="es-MX" dirty="0" smtClean="0"/>
              <a:t> </a:t>
            </a:r>
            <a:r>
              <a:rPr lang="es-MX" dirty="0" err="1" smtClean="0"/>
              <a:t>images</a:t>
            </a:r>
            <a:r>
              <a:rPr lang="es-MX" dirty="0" smtClean="0"/>
              <a:t>, </a:t>
            </a:r>
            <a:r>
              <a:rPr lang="es-MX" dirty="0" err="1" smtClean="0"/>
              <a:t>our</a:t>
            </a:r>
            <a:r>
              <a:rPr lang="es-MX" dirty="0" smtClean="0"/>
              <a:t> </a:t>
            </a:r>
            <a:r>
              <a:rPr lang="es-MX" dirty="0" err="1" smtClean="0"/>
              <a:t>brain</a:t>
            </a:r>
            <a:r>
              <a:rPr lang="es-MX" dirty="0" smtClean="0"/>
              <a:t> </a:t>
            </a:r>
            <a:r>
              <a:rPr lang="es-MX" dirty="0" err="1" smtClean="0"/>
              <a:t>makes</a:t>
            </a:r>
            <a:r>
              <a:rPr lang="es-MX" dirty="0" smtClean="0"/>
              <a:t> </a:t>
            </a:r>
            <a:r>
              <a:rPr lang="es-MX" dirty="0" err="1" smtClean="0"/>
              <a:t>sense</a:t>
            </a:r>
            <a:r>
              <a:rPr lang="es-MX" dirty="0" smtClean="0"/>
              <a:t> of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see</a:t>
            </a:r>
            <a:r>
              <a:rPr lang="es-MX" dirty="0" smtClean="0"/>
              <a:t> and </a:t>
            </a:r>
            <a:r>
              <a:rPr lang="es-MX" dirty="0" err="1" smtClean="0"/>
              <a:t>flips</a:t>
            </a:r>
            <a:r>
              <a:rPr lang="es-MX" dirty="0" smtClean="0"/>
              <a:t> </a:t>
            </a:r>
            <a:r>
              <a:rPr lang="es-MX" dirty="0" err="1" smtClean="0"/>
              <a:t>them</a:t>
            </a:r>
            <a:r>
              <a:rPr lang="es-MX" dirty="0" smtClean="0"/>
              <a:t> back so </a:t>
            </a:r>
            <a:r>
              <a:rPr lang="es-MX" dirty="0" err="1" smtClean="0"/>
              <a:t>we</a:t>
            </a:r>
            <a:r>
              <a:rPr lang="es-MX" dirty="0" smtClean="0"/>
              <a:t> do </a:t>
            </a:r>
            <a:r>
              <a:rPr lang="es-MX" dirty="0" err="1" smtClean="0"/>
              <a:t>not</a:t>
            </a:r>
            <a:r>
              <a:rPr lang="es-MX" dirty="0" smtClean="0"/>
              <a:t> </a:t>
            </a:r>
            <a:r>
              <a:rPr lang="es-MX" dirty="0" err="1" smtClean="0"/>
              <a:t>see</a:t>
            </a:r>
            <a:r>
              <a:rPr lang="es-MX" dirty="0" smtClean="0"/>
              <a:t> </a:t>
            </a:r>
            <a:r>
              <a:rPr lang="es-MX" dirty="0" err="1" smtClean="0"/>
              <a:t>things</a:t>
            </a:r>
            <a:r>
              <a:rPr lang="es-MX" dirty="0" smtClean="0"/>
              <a:t> </a:t>
            </a:r>
            <a:r>
              <a:rPr lang="es-MX" dirty="0" err="1" smtClean="0"/>
              <a:t>upside</a:t>
            </a:r>
            <a:r>
              <a:rPr lang="es-MX" dirty="0" smtClean="0"/>
              <a:t> </a:t>
            </a:r>
            <a:r>
              <a:rPr lang="es-MX" dirty="0" err="1" smtClean="0"/>
              <a:t>down</a:t>
            </a: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Picture 2" descr="http://www.cyh.com/HealthTopics/Library/eyewk-2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370" y="3356992"/>
            <a:ext cx="5328121" cy="333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79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Vocabulary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Reflection</a:t>
            </a:r>
            <a:endParaRPr lang="es-MX" dirty="0" smtClean="0"/>
          </a:p>
          <a:p>
            <a:r>
              <a:rPr lang="es-MX" dirty="0" err="1" smtClean="0"/>
              <a:t>Refraction</a:t>
            </a:r>
            <a:endParaRPr lang="es-MX" dirty="0" smtClean="0"/>
          </a:p>
          <a:p>
            <a:r>
              <a:rPr lang="es-MX" dirty="0" err="1" smtClean="0"/>
              <a:t>Index</a:t>
            </a:r>
            <a:r>
              <a:rPr lang="es-MX" dirty="0" smtClean="0"/>
              <a:t> of </a:t>
            </a:r>
            <a:r>
              <a:rPr lang="es-MX" dirty="0" err="1"/>
              <a:t>r</a:t>
            </a:r>
            <a:r>
              <a:rPr lang="es-MX" dirty="0" err="1" smtClean="0"/>
              <a:t>efraction</a:t>
            </a:r>
            <a:endParaRPr lang="es-MX" dirty="0" smtClean="0"/>
          </a:p>
          <a:p>
            <a:r>
              <a:rPr lang="es-MX" dirty="0" smtClean="0"/>
              <a:t>Total </a:t>
            </a:r>
            <a:r>
              <a:rPr lang="es-MX" dirty="0" err="1" smtClean="0"/>
              <a:t>internal</a:t>
            </a:r>
            <a:r>
              <a:rPr lang="es-MX" dirty="0" smtClean="0"/>
              <a:t> </a:t>
            </a:r>
            <a:r>
              <a:rPr lang="es-MX" dirty="0" err="1" smtClean="0"/>
              <a:t>reflection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4772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Reflection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s-MX" dirty="0" err="1" smtClean="0"/>
              <a:t>When</a:t>
            </a:r>
            <a:r>
              <a:rPr lang="es-MX" dirty="0" smtClean="0"/>
              <a:t> light </a:t>
            </a:r>
            <a:r>
              <a:rPr lang="es-MX" dirty="0" err="1" smtClean="0"/>
              <a:t>bounces</a:t>
            </a:r>
            <a:r>
              <a:rPr lang="es-MX" dirty="0" smtClean="0"/>
              <a:t> off a </a:t>
            </a:r>
            <a:r>
              <a:rPr lang="es-MX" dirty="0" err="1" smtClean="0"/>
              <a:t>surface</a:t>
            </a:r>
            <a:endParaRPr lang="es-MX" dirty="0"/>
          </a:p>
        </p:txBody>
      </p:sp>
      <p:pic>
        <p:nvPicPr>
          <p:cNvPr id="9218" name="Picture 2" descr="https://encrypted-tbn2.gstatic.com/images?q=tbn:ANd9GcReFWskw_VpeFwHuYeVLKk9z3AACmymB4yMx6YoD-5GjUh-XF7pe7V6Y34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4176464" cy="4520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7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Refraction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When</a:t>
            </a:r>
            <a:r>
              <a:rPr lang="es-MX" dirty="0" smtClean="0"/>
              <a:t> light </a:t>
            </a:r>
            <a:r>
              <a:rPr lang="es-MX" dirty="0" err="1" smtClean="0"/>
              <a:t>bends</a:t>
            </a:r>
            <a:r>
              <a:rPr lang="es-MX" dirty="0" smtClean="0"/>
              <a:t> </a:t>
            </a:r>
            <a:r>
              <a:rPr lang="es-MX" dirty="0" err="1" smtClean="0"/>
              <a:t>due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a </a:t>
            </a:r>
            <a:r>
              <a:rPr lang="es-MX" dirty="0" err="1" smtClean="0"/>
              <a:t>change</a:t>
            </a:r>
            <a:r>
              <a:rPr lang="es-MX" dirty="0" smtClean="0"/>
              <a:t> in </a:t>
            </a:r>
            <a:r>
              <a:rPr lang="es-MX" dirty="0" err="1" smtClean="0"/>
              <a:t>speed</a:t>
            </a:r>
            <a:endParaRPr lang="es-MX" dirty="0"/>
          </a:p>
        </p:txBody>
      </p:sp>
      <p:pic>
        <p:nvPicPr>
          <p:cNvPr id="10242" name="Picture 2" descr="http://images.tutorvista.com/content/refraction-light/refraction-of-light-two-medium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4194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gcsescience.com/Light-Refraction-Glas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852936"/>
            <a:ext cx="4381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9189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Index</a:t>
            </a:r>
            <a:r>
              <a:rPr lang="es-MX" dirty="0" smtClean="0"/>
              <a:t> of </a:t>
            </a:r>
            <a:r>
              <a:rPr lang="es-MX" dirty="0" err="1" smtClean="0"/>
              <a:t>refraction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12660" y="1268760"/>
            <a:ext cx="8229600" cy="4525963"/>
          </a:xfrm>
        </p:spPr>
        <p:txBody>
          <a:bodyPr/>
          <a:lstStyle/>
          <a:p>
            <a:r>
              <a:rPr lang="es-MX" dirty="0" smtClean="0"/>
              <a:t>A </a:t>
            </a:r>
            <a:r>
              <a:rPr lang="es-MX" dirty="0" err="1" smtClean="0"/>
              <a:t>material´s</a:t>
            </a:r>
            <a:r>
              <a:rPr lang="es-MX" dirty="0" smtClean="0"/>
              <a:t> </a:t>
            </a:r>
            <a:r>
              <a:rPr lang="es-MX" dirty="0" err="1" smtClean="0"/>
              <a:t>index</a:t>
            </a:r>
            <a:r>
              <a:rPr lang="es-MX" dirty="0" smtClean="0"/>
              <a:t> of </a:t>
            </a:r>
            <a:r>
              <a:rPr lang="es-MX" dirty="0" err="1" smtClean="0"/>
              <a:t>refraction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a </a:t>
            </a:r>
            <a:r>
              <a:rPr lang="es-MX" dirty="0" err="1" smtClean="0"/>
              <a:t>measure</a:t>
            </a:r>
            <a:r>
              <a:rPr lang="es-MX" dirty="0" smtClean="0"/>
              <a:t> of </a:t>
            </a: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fast</a:t>
            </a:r>
            <a:r>
              <a:rPr lang="es-MX" dirty="0" smtClean="0"/>
              <a:t> light </a:t>
            </a:r>
            <a:r>
              <a:rPr lang="es-MX" dirty="0" err="1" smtClean="0"/>
              <a:t>moves</a:t>
            </a:r>
            <a:r>
              <a:rPr lang="es-MX" dirty="0" smtClean="0"/>
              <a:t> </a:t>
            </a:r>
            <a:r>
              <a:rPr lang="es-MX" dirty="0" err="1" smtClean="0"/>
              <a:t>through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endParaRPr lang="es-MX" dirty="0" smtClean="0"/>
          </a:p>
          <a:p>
            <a:r>
              <a:rPr lang="es-MX" dirty="0" smtClean="0"/>
              <a:t>Light </a:t>
            </a:r>
            <a:r>
              <a:rPr lang="es-MX" dirty="0" err="1" smtClean="0"/>
              <a:t>only</a:t>
            </a:r>
            <a:r>
              <a:rPr lang="es-MX" dirty="0" smtClean="0"/>
              <a:t> </a:t>
            </a:r>
            <a:r>
              <a:rPr lang="es-MX" dirty="0" err="1" smtClean="0"/>
              <a:t>moves</a:t>
            </a:r>
            <a:r>
              <a:rPr lang="es-MX" dirty="0" smtClean="0"/>
              <a:t> at light </a:t>
            </a:r>
            <a:r>
              <a:rPr lang="es-MX" dirty="0" err="1" smtClean="0"/>
              <a:t>speed</a:t>
            </a:r>
            <a:r>
              <a:rPr lang="es-MX" dirty="0" smtClean="0"/>
              <a:t> </a:t>
            </a:r>
            <a:r>
              <a:rPr lang="es-MX" dirty="0" err="1" smtClean="0"/>
              <a:t>through</a:t>
            </a:r>
            <a:r>
              <a:rPr lang="es-MX" dirty="0" smtClean="0"/>
              <a:t> a </a:t>
            </a:r>
            <a:r>
              <a:rPr lang="es-MX" dirty="0" err="1" smtClean="0"/>
              <a:t>vacuum</a:t>
            </a:r>
            <a:r>
              <a:rPr lang="es-MX" dirty="0" smtClean="0"/>
              <a:t>. </a:t>
            </a:r>
            <a:r>
              <a:rPr lang="es-MX" dirty="0" err="1" smtClean="0"/>
              <a:t>Anywhere</a:t>
            </a:r>
            <a:r>
              <a:rPr lang="es-MX" dirty="0" smtClean="0"/>
              <a:t> </a:t>
            </a:r>
            <a:r>
              <a:rPr lang="es-MX" dirty="0" err="1" smtClean="0"/>
              <a:t>else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effectively</a:t>
            </a:r>
            <a:r>
              <a:rPr lang="es-MX" dirty="0" smtClean="0"/>
              <a:t> </a:t>
            </a:r>
            <a:r>
              <a:rPr lang="es-MX" dirty="0" err="1" smtClean="0"/>
              <a:t>slowed</a:t>
            </a:r>
            <a:r>
              <a:rPr lang="es-MX" dirty="0" smtClean="0"/>
              <a:t> </a:t>
            </a:r>
            <a:r>
              <a:rPr lang="es-MX" dirty="0" err="1" smtClean="0"/>
              <a:t>down</a:t>
            </a:r>
            <a:endParaRPr lang="es-MX" dirty="0"/>
          </a:p>
        </p:txBody>
      </p:sp>
      <p:pic>
        <p:nvPicPr>
          <p:cNvPr id="12290" name="Picture 2" descr="https://www.keyshot.com/keyshot3/manual/images/refr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583494"/>
            <a:ext cx="4680520" cy="278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66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Total </a:t>
            </a:r>
            <a:r>
              <a:rPr lang="es-MX" dirty="0" err="1" smtClean="0"/>
              <a:t>internal</a:t>
            </a:r>
            <a:r>
              <a:rPr lang="es-MX" dirty="0" smtClean="0"/>
              <a:t> </a:t>
            </a:r>
            <a:r>
              <a:rPr lang="es-MX" dirty="0" err="1" smtClean="0"/>
              <a:t>reflection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03133"/>
            <a:ext cx="8568952" cy="3422011"/>
          </a:xfrm>
        </p:spPr>
        <p:txBody>
          <a:bodyPr>
            <a:normAutofit fontScale="92500"/>
          </a:bodyPr>
          <a:lstStyle/>
          <a:p>
            <a:r>
              <a:rPr lang="es-MX" dirty="0" err="1" smtClean="0"/>
              <a:t>When</a:t>
            </a:r>
            <a:r>
              <a:rPr lang="es-MX" dirty="0" smtClean="0"/>
              <a:t> </a:t>
            </a:r>
            <a:r>
              <a:rPr lang="es-MX" dirty="0" err="1" smtClean="0"/>
              <a:t>all</a:t>
            </a:r>
            <a:r>
              <a:rPr lang="es-MX" dirty="0" smtClean="0"/>
              <a:t> light </a:t>
            </a:r>
            <a:r>
              <a:rPr lang="es-MX" dirty="0" err="1" smtClean="0"/>
              <a:t>undergoes</a:t>
            </a:r>
            <a:r>
              <a:rPr lang="es-MX" dirty="0" smtClean="0"/>
              <a:t> </a:t>
            </a:r>
            <a:r>
              <a:rPr lang="es-MX" dirty="0" err="1" smtClean="0"/>
              <a:t>reflection</a:t>
            </a:r>
            <a:endParaRPr lang="es-MX" dirty="0" smtClean="0"/>
          </a:p>
          <a:p>
            <a:r>
              <a:rPr lang="es-MX" dirty="0" err="1" smtClean="0"/>
              <a:t>Occurs</a:t>
            </a:r>
            <a:r>
              <a:rPr lang="es-MX" dirty="0" smtClean="0"/>
              <a:t> </a:t>
            </a:r>
            <a:r>
              <a:rPr lang="es-MX" dirty="0" err="1" smtClean="0"/>
              <a:t>only</a:t>
            </a:r>
            <a:r>
              <a:rPr lang="es-MX" dirty="0" smtClean="0"/>
              <a:t>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are </a:t>
            </a:r>
            <a:r>
              <a:rPr lang="es-MX" dirty="0" err="1" smtClean="0"/>
              <a:t>met</a:t>
            </a:r>
            <a:r>
              <a:rPr lang="es-MX" dirty="0" smtClean="0"/>
              <a:t>: </a:t>
            </a:r>
          </a:p>
          <a:p>
            <a:pPr marL="0" indent="0">
              <a:buNone/>
            </a:pPr>
            <a:r>
              <a:rPr lang="es-MX" dirty="0" smtClean="0"/>
              <a:t>a) </a:t>
            </a:r>
            <a:r>
              <a:rPr lang="es-MX" dirty="0" err="1"/>
              <a:t>T</a:t>
            </a:r>
            <a:r>
              <a:rPr lang="es-MX" dirty="0" err="1" smtClean="0"/>
              <a:t>he</a:t>
            </a:r>
            <a:r>
              <a:rPr lang="es-MX" dirty="0" smtClean="0"/>
              <a:t> </a:t>
            </a:r>
            <a:r>
              <a:rPr lang="es-MX" dirty="0" err="1" smtClean="0"/>
              <a:t>angle</a:t>
            </a:r>
            <a:r>
              <a:rPr lang="es-MX" dirty="0" smtClean="0"/>
              <a:t> of </a:t>
            </a:r>
            <a:r>
              <a:rPr lang="es-MX" dirty="0" err="1" smtClean="0"/>
              <a:t>incidence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greater</a:t>
            </a:r>
            <a:r>
              <a:rPr lang="es-MX" dirty="0" smtClean="0"/>
              <a:t> </a:t>
            </a:r>
            <a:r>
              <a:rPr lang="es-MX" dirty="0" err="1" smtClean="0"/>
              <a:t>than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critical</a:t>
            </a:r>
            <a:r>
              <a:rPr lang="es-MX" dirty="0" smtClean="0"/>
              <a:t> </a:t>
            </a:r>
            <a:r>
              <a:rPr lang="es-MX" dirty="0" err="1" smtClean="0"/>
              <a:t>angle</a:t>
            </a:r>
            <a:r>
              <a:rPr lang="es-MX" dirty="0" smtClean="0"/>
              <a:t> (</a:t>
            </a:r>
            <a:r>
              <a:rPr lang="es-MX" dirty="0" err="1" smtClean="0"/>
              <a:t>angle</a:t>
            </a:r>
            <a:r>
              <a:rPr lang="es-MX" dirty="0" smtClean="0"/>
              <a:t> at </a:t>
            </a:r>
            <a:r>
              <a:rPr lang="es-MX" dirty="0" err="1" smtClean="0"/>
              <a:t>which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light </a:t>
            </a:r>
            <a:r>
              <a:rPr lang="es-MX" dirty="0" err="1" smtClean="0"/>
              <a:t>is</a:t>
            </a:r>
            <a:r>
              <a:rPr lang="es-MX" dirty="0" smtClean="0"/>
              <a:t> no </a:t>
            </a:r>
            <a:r>
              <a:rPr lang="es-MX" dirty="0" err="1" smtClean="0"/>
              <a:t>longer</a:t>
            </a:r>
            <a:r>
              <a:rPr lang="es-MX" dirty="0" smtClean="0"/>
              <a:t> </a:t>
            </a:r>
            <a:r>
              <a:rPr lang="es-MX" dirty="0" err="1" smtClean="0"/>
              <a:t>refracted</a:t>
            </a:r>
            <a:r>
              <a:rPr lang="es-MX" dirty="0" smtClean="0"/>
              <a:t>)</a:t>
            </a:r>
          </a:p>
          <a:p>
            <a:pPr marL="0" indent="0">
              <a:buNone/>
            </a:pPr>
            <a:r>
              <a:rPr lang="es-MX" dirty="0" smtClean="0"/>
              <a:t>b)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ray</a:t>
            </a:r>
            <a:r>
              <a:rPr lang="es-MX" dirty="0" smtClean="0"/>
              <a:t>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passing</a:t>
            </a:r>
            <a:r>
              <a:rPr lang="es-MX" dirty="0" smtClean="0"/>
              <a:t> </a:t>
            </a:r>
            <a:r>
              <a:rPr lang="es-MX" dirty="0" err="1" smtClean="0"/>
              <a:t>from</a:t>
            </a:r>
            <a:r>
              <a:rPr lang="es-MX" dirty="0" smtClean="0"/>
              <a:t> a </a:t>
            </a:r>
            <a:r>
              <a:rPr lang="es-MX" dirty="0" err="1" smtClean="0"/>
              <a:t>denser</a:t>
            </a:r>
            <a:r>
              <a:rPr lang="es-MX" dirty="0" smtClean="0"/>
              <a:t> </a:t>
            </a:r>
            <a:r>
              <a:rPr lang="es-MX" dirty="0" err="1" smtClean="0"/>
              <a:t>medium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a </a:t>
            </a:r>
            <a:r>
              <a:rPr lang="es-MX" dirty="0" err="1" smtClean="0"/>
              <a:t>less</a:t>
            </a:r>
            <a:r>
              <a:rPr lang="es-MX" dirty="0" smtClean="0"/>
              <a:t> dense </a:t>
            </a:r>
            <a:r>
              <a:rPr lang="es-MX" dirty="0" err="1" smtClean="0"/>
              <a:t>medium</a:t>
            </a:r>
            <a:endParaRPr lang="es-MX" dirty="0"/>
          </a:p>
        </p:txBody>
      </p:sp>
      <p:pic>
        <p:nvPicPr>
          <p:cNvPr id="11266" name="Picture 2" descr="http://upload.wikimedia.org/wikipedia/commons/thumb/5/5d/RefractionReflextion.svg/650px-RefractionReflextio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843254"/>
            <a:ext cx="5652120" cy="17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www.gcsescience.com/Total-Internal-Reflection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9875" y="4609034"/>
            <a:ext cx="2524125" cy="199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6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>Total </a:t>
            </a:r>
            <a:r>
              <a:rPr lang="es-MX" dirty="0" err="1" smtClean="0"/>
              <a:t>internal</a:t>
            </a:r>
            <a:r>
              <a:rPr lang="es-MX" dirty="0" smtClean="0"/>
              <a:t> </a:t>
            </a:r>
            <a:r>
              <a:rPr lang="es-MX" dirty="0" err="1" smtClean="0"/>
              <a:t>reflection</a:t>
            </a:r>
            <a:r>
              <a:rPr lang="es-MX" dirty="0" smtClean="0"/>
              <a:t> and </a:t>
            </a:r>
            <a:r>
              <a:rPr lang="es-MX" dirty="0" err="1" smtClean="0"/>
              <a:t>optical</a:t>
            </a:r>
            <a:r>
              <a:rPr lang="es-MX" dirty="0" smtClean="0"/>
              <a:t> </a:t>
            </a:r>
            <a:r>
              <a:rPr lang="es-MX" dirty="0" err="1" smtClean="0"/>
              <a:t>fibers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err="1" smtClean="0"/>
              <a:t>Optical</a:t>
            </a:r>
            <a:r>
              <a:rPr lang="es-MX" dirty="0" smtClean="0"/>
              <a:t> </a:t>
            </a:r>
            <a:r>
              <a:rPr lang="es-MX" dirty="0" err="1" smtClean="0"/>
              <a:t>fibers</a:t>
            </a:r>
            <a:r>
              <a:rPr lang="es-MX" dirty="0" smtClean="0"/>
              <a:t> are flexible, </a:t>
            </a:r>
            <a:r>
              <a:rPr lang="es-MX" dirty="0" err="1" smtClean="0"/>
              <a:t>transparent</a:t>
            </a:r>
            <a:r>
              <a:rPr lang="es-MX" dirty="0" smtClean="0"/>
              <a:t> </a:t>
            </a:r>
            <a:r>
              <a:rPr lang="es-MX" dirty="0" err="1" smtClean="0"/>
              <a:t>materials</a:t>
            </a:r>
            <a:r>
              <a:rPr lang="es-MX" dirty="0" smtClean="0"/>
              <a:t> </a:t>
            </a:r>
            <a:r>
              <a:rPr lang="es-MX" dirty="0" err="1" smtClean="0"/>
              <a:t>made</a:t>
            </a:r>
            <a:r>
              <a:rPr lang="es-MX" dirty="0" smtClean="0"/>
              <a:t> of </a:t>
            </a:r>
            <a:r>
              <a:rPr lang="es-MX" dirty="0" err="1" smtClean="0"/>
              <a:t>glass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plastic</a:t>
            </a:r>
            <a:r>
              <a:rPr lang="es-MX" dirty="0" smtClean="0"/>
              <a:t>. </a:t>
            </a:r>
            <a:r>
              <a:rPr lang="es-MX" dirty="0" err="1" smtClean="0"/>
              <a:t>They</a:t>
            </a:r>
            <a:r>
              <a:rPr lang="es-MX" dirty="0" smtClean="0"/>
              <a:t> are </a:t>
            </a:r>
            <a:r>
              <a:rPr lang="es-MX" dirty="0" err="1"/>
              <a:t>s</a:t>
            </a:r>
            <a:r>
              <a:rPr lang="es-MX" dirty="0" err="1" smtClean="0"/>
              <a:t>lightly</a:t>
            </a:r>
            <a:r>
              <a:rPr lang="es-MX" dirty="0" smtClean="0"/>
              <a:t> </a:t>
            </a:r>
            <a:r>
              <a:rPr lang="es-MX" dirty="0" err="1" smtClean="0"/>
              <a:t>thicker</a:t>
            </a:r>
            <a:r>
              <a:rPr lang="es-MX" dirty="0" smtClean="0"/>
              <a:t> </a:t>
            </a:r>
            <a:r>
              <a:rPr lang="es-MX" dirty="0" err="1" smtClean="0"/>
              <a:t>than</a:t>
            </a:r>
            <a:r>
              <a:rPr lang="es-MX" dirty="0" smtClean="0"/>
              <a:t> </a:t>
            </a:r>
            <a:r>
              <a:rPr lang="es-MX" dirty="0" err="1" smtClean="0"/>
              <a:t>hair</a:t>
            </a:r>
            <a:endParaRPr lang="es-MX" dirty="0" smtClean="0"/>
          </a:p>
          <a:p>
            <a:r>
              <a:rPr lang="es-MX" dirty="0" err="1" smtClean="0"/>
              <a:t>They</a:t>
            </a:r>
            <a:r>
              <a:rPr lang="es-MX" dirty="0" smtClean="0"/>
              <a:t> </a:t>
            </a:r>
            <a:r>
              <a:rPr lang="es-MX" dirty="0" err="1" smtClean="0"/>
              <a:t>function</a:t>
            </a:r>
            <a:r>
              <a:rPr lang="es-MX" dirty="0" smtClean="0"/>
              <a:t> as “pipes”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transmit</a:t>
            </a:r>
            <a:r>
              <a:rPr lang="es-MX" dirty="0" smtClean="0"/>
              <a:t> light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electric</a:t>
            </a:r>
            <a:r>
              <a:rPr lang="es-MX" dirty="0" smtClean="0"/>
              <a:t> </a:t>
            </a:r>
            <a:r>
              <a:rPr lang="es-MX" dirty="0" err="1" smtClean="0"/>
              <a:t>currents</a:t>
            </a:r>
            <a:endParaRPr lang="es-MX" dirty="0" smtClean="0"/>
          </a:p>
          <a:p>
            <a:r>
              <a:rPr lang="es-MX" dirty="0" smtClean="0"/>
              <a:t>Uses: </a:t>
            </a:r>
            <a:r>
              <a:rPr lang="es-MX" dirty="0" err="1" smtClean="0"/>
              <a:t>telephone</a:t>
            </a:r>
            <a:r>
              <a:rPr lang="es-MX" dirty="0" smtClean="0"/>
              <a:t> </a:t>
            </a:r>
            <a:r>
              <a:rPr lang="es-MX" dirty="0" err="1" smtClean="0"/>
              <a:t>system</a:t>
            </a:r>
            <a:r>
              <a:rPr lang="es-MX" dirty="0" smtClean="0"/>
              <a:t>, cable TV </a:t>
            </a:r>
            <a:r>
              <a:rPr lang="es-MX" dirty="0" err="1" smtClean="0"/>
              <a:t>system</a:t>
            </a:r>
            <a:r>
              <a:rPr lang="es-MX" dirty="0" smtClean="0"/>
              <a:t>, internet and </a:t>
            </a:r>
            <a:r>
              <a:rPr lang="es-MX" dirty="0" err="1" smtClean="0"/>
              <a:t>computer</a:t>
            </a:r>
            <a:r>
              <a:rPr lang="es-MX" dirty="0" smtClean="0"/>
              <a:t> </a:t>
            </a:r>
            <a:r>
              <a:rPr lang="es-MX" dirty="0" err="1" smtClean="0"/>
              <a:t>networking</a:t>
            </a:r>
            <a:endParaRPr lang="es-MX" dirty="0"/>
          </a:p>
        </p:txBody>
      </p:sp>
      <p:pic>
        <p:nvPicPr>
          <p:cNvPr id="2050" name="Picture 2" descr="http://upload.wikimedia.org/wikipedia/commons/f/f1/Fibre-optic_cable_in_a_Telstra_pi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7" y="5127758"/>
            <a:ext cx="2306989" cy="173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sites.psu.edu/wethepeople/wp-content/uploads/sites/4597/2013/12/110302161340-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35654"/>
            <a:ext cx="2040227" cy="15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0474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 smtClean="0"/>
              <a:t>Experiment</a:t>
            </a:r>
            <a:r>
              <a:rPr lang="es-MX" dirty="0" smtClean="0"/>
              <a:t> 1</a:t>
            </a:r>
            <a:endParaRPr lang="es-MX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55976" y="1196752"/>
            <a:ext cx="4536504" cy="5400599"/>
          </a:xfrm>
        </p:spPr>
        <p:txBody>
          <a:bodyPr>
            <a:normAutofit/>
          </a:bodyPr>
          <a:lstStyle/>
          <a:p>
            <a:r>
              <a:rPr lang="es-MX" dirty="0" err="1" smtClean="0"/>
              <a:t>Why</a:t>
            </a:r>
            <a:r>
              <a:rPr lang="es-MX" dirty="0" smtClean="0"/>
              <a:t> </a:t>
            </a:r>
            <a:r>
              <a:rPr lang="es-MX" dirty="0" err="1" smtClean="0"/>
              <a:t>does</a:t>
            </a:r>
            <a:r>
              <a:rPr lang="es-MX" dirty="0" smtClean="0"/>
              <a:t> </a:t>
            </a:r>
            <a:r>
              <a:rPr lang="es-MX" dirty="0" err="1" smtClean="0"/>
              <a:t>it</a:t>
            </a:r>
            <a:r>
              <a:rPr lang="es-MX" dirty="0" smtClean="0"/>
              <a:t> </a:t>
            </a:r>
            <a:r>
              <a:rPr lang="es-MX" dirty="0" err="1" smtClean="0"/>
              <a:t>work</a:t>
            </a:r>
            <a:r>
              <a:rPr lang="es-MX" dirty="0" smtClean="0"/>
              <a:t>?</a:t>
            </a:r>
          </a:p>
          <a:p>
            <a:pPr marL="0" indent="0">
              <a:buNone/>
            </a:pPr>
            <a:r>
              <a:rPr lang="es-MX" dirty="0" err="1" smtClean="0"/>
              <a:t>Objects</a:t>
            </a:r>
            <a:r>
              <a:rPr lang="es-MX" dirty="0" smtClean="0"/>
              <a:t> are visible </a:t>
            </a:r>
            <a:r>
              <a:rPr lang="es-MX" dirty="0" err="1" smtClean="0"/>
              <a:t>if</a:t>
            </a:r>
            <a:r>
              <a:rPr lang="es-MX" dirty="0" smtClean="0"/>
              <a:t> light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reflected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</a:t>
            </a:r>
            <a:r>
              <a:rPr lang="es-MX" dirty="0" err="1" smtClean="0"/>
              <a:t>refracted</a:t>
            </a:r>
            <a:r>
              <a:rPr lang="es-MX" dirty="0" smtClean="0"/>
              <a:t>. </a:t>
            </a:r>
            <a:r>
              <a:rPr lang="es-MX" dirty="0" err="1" smtClean="0"/>
              <a:t>If</a:t>
            </a:r>
            <a:r>
              <a:rPr lang="es-MX" dirty="0" smtClean="0"/>
              <a:t> </a:t>
            </a:r>
            <a:r>
              <a:rPr lang="es-MX" dirty="0" err="1" smtClean="0"/>
              <a:t>neither</a:t>
            </a:r>
            <a:r>
              <a:rPr lang="es-MX" dirty="0" smtClean="0"/>
              <a:t> </a:t>
            </a:r>
            <a:r>
              <a:rPr lang="es-MX" dirty="0" err="1" smtClean="0"/>
              <a:t>occurs</a:t>
            </a:r>
            <a:r>
              <a:rPr lang="es-MX" dirty="0" smtClean="0"/>
              <a:t>, </a:t>
            </a:r>
            <a:r>
              <a:rPr lang="es-MX" dirty="0" err="1" smtClean="0"/>
              <a:t>then</a:t>
            </a:r>
            <a:r>
              <a:rPr lang="es-MX" dirty="0" smtClean="0"/>
              <a:t>, </a:t>
            </a:r>
            <a:r>
              <a:rPr lang="es-MX" dirty="0" err="1" smtClean="0"/>
              <a:t>objects</a:t>
            </a:r>
            <a:r>
              <a:rPr lang="es-MX" dirty="0" smtClean="0"/>
              <a:t> </a:t>
            </a:r>
            <a:r>
              <a:rPr lang="es-MX" dirty="0" err="1" smtClean="0"/>
              <a:t>disappear</a:t>
            </a:r>
            <a:r>
              <a:rPr lang="es-MX" dirty="0" smtClean="0"/>
              <a:t>. In </a:t>
            </a:r>
            <a:r>
              <a:rPr lang="es-MX" dirty="0" err="1" smtClean="0"/>
              <a:t>this</a:t>
            </a:r>
            <a:r>
              <a:rPr lang="es-MX" dirty="0" smtClean="0"/>
              <a:t> case, light </a:t>
            </a:r>
            <a:r>
              <a:rPr lang="es-MX" dirty="0" err="1" smtClean="0"/>
              <a:t>is</a:t>
            </a:r>
            <a:r>
              <a:rPr lang="es-MX" dirty="0" smtClean="0"/>
              <a:t> </a:t>
            </a:r>
            <a:r>
              <a:rPr lang="es-MX" dirty="0" err="1" smtClean="0"/>
              <a:t>neither</a:t>
            </a:r>
            <a:r>
              <a:rPr lang="es-MX" dirty="0" smtClean="0"/>
              <a:t> </a:t>
            </a:r>
            <a:r>
              <a:rPr lang="es-MX" dirty="0" err="1" smtClean="0"/>
              <a:t>reflected</a:t>
            </a:r>
            <a:r>
              <a:rPr lang="es-MX" dirty="0" smtClean="0"/>
              <a:t> </a:t>
            </a:r>
            <a:r>
              <a:rPr lang="es-MX" dirty="0" err="1" smtClean="0"/>
              <a:t>nor</a:t>
            </a:r>
            <a:r>
              <a:rPr lang="es-MX" dirty="0" smtClean="0"/>
              <a:t> </a:t>
            </a:r>
            <a:r>
              <a:rPr lang="es-MX" dirty="0" err="1" smtClean="0"/>
              <a:t>refracted</a:t>
            </a:r>
            <a:r>
              <a:rPr lang="es-MX" dirty="0" smtClean="0"/>
              <a:t> </a:t>
            </a:r>
            <a:r>
              <a:rPr lang="es-MX" dirty="0" err="1" smtClean="0"/>
              <a:t>because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oil</a:t>
            </a:r>
            <a:r>
              <a:rPr lang="es-MX" dirty="0" smtClean="0"/>
              <a:t> and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glass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same</a:t>
            </a:r>
            <a:r>
              <a:rPr lang="es-MX" dirty="0" smtClean="0"/>
              <a:t> </a:t>
            </a:r>
            <a:r>
              <a:rPr lang="es-MX" dirty="0" err="1" smtClean="0"/>
              <a:t>index</a:t>
            </a:r>
            <a:r>
              <a:rPr lang="es-MX" dirty="0" smtClean="0"/>
              <a:t> of </a:t>
            </a:r>
            <a:r>
              <a:rPr lang="es-MX" dirty="0" err="1" smtClean="0"/>
              <a:t>refraction</a:t>
            </a:r>
            <a:endParaRPr lang="es-MX" dirty="0"/>
          </a:p>
          <a:p>
            <a:pPr marL="0" indent="0">
              <a:buNone/>
            </a:pPr>
            <a:endParaRPr lang="es-MX" dirty="0"/>
          </a:p>
        </p:txBody>
      </p:sp>
      <p:pic>
        <p:nvPicPr>
          <p:cNvPr id="1026" name="Picture 2" descr="http://cdn.teachersource.com/images/products/pop/gl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3"/>
            <a:ext cx="386211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424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594</Words>
  <Application>Microsoft Office PowerPoint</Application>
  <PresentationFormat>Presentación en pantalla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Presentación de PowerPoint</vt:lpstr>
      <vt:lpstr>Lab- Recap</vt:lpstr>
      <vt:lpstr>Vocabulary</vt:lpstr>
      <vt:lpstr>Reflection</vt:lpstr>
      <vt:lpstr>Refraction</vt:lpstr>
      <vt:lpstr>Index of refraction</vt:lpstr>
      <vt:lpstr>Total internal reflection</vt:lpstr>
      <vt:lpstr>Total internal reflection and optical fibers</vt:lpstr>
      <vt:lpstr>Experiment 1</vt:lpstr>
      <vt:lpstr>Experiment 2</vt:lpstr>
      <vt:lpstr>Experiment 3</vt:lpstr>
      <vt:lpstr>Experiment 4</vt:lpstr>
      <vt:lpstr>Experiment 5</vt:lpstr>
      <vt:lpstr>Experiment 6</vt:lpstr>
      <vt:lpstr>Experiment 7</vt:lpstr>
      <vt:lpstr>The lenses in our eyes</vt:lpstr>
      <vt:lpstr>How do we focus light?</vt:lpstr>
      <vt:lpstr>Why do some people need to wear glasses?</vt:lpstr>
      <vt:lpstr>Presentación de PowerPoint</vt:lpstr>
      <vt:lpstr>Glasses- correcting near and far-sightedness </vt:lpstr>
      <vt:lpstr>Convex lenses</vt:lpstr>
      <vt:lpstr>Do we see everything upside-down?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ERICA_MONTES</dc:creator>
  <cp:lastModifiedBy>ERICA_MONTES</cp:lastModifiedBy>
  <cp:revision>20</cp:revision>
  <dcterms:created xsi:type="dcterms:W3CDTF">2014-03-19T02:44:01Z</dcterms:created>
  <dcterms:modified xsi:type="dcterms:W3CDTF">2014-03-24T04:51:15Z</dcterms:modified>
</cp:coreProperties>
</file>