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1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43733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jp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jp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540000" y="304800"/>
            <a:ext cx="4572000" cy="5841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76" name="Shape 76"/>
          <p:cNvSpPr/>
          <p:nvPr/>
        </p:nvSpPr>
        <p:spPr>
          <a:xfrm>
            <a:off x="2540000" y="2374875"/>
            <a:ext cx="5080000" cy="2870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Triple beam balance/Balanza de tres brazos</a:t>
            </a:r>
          </a:p>
        </p:txBody>
      </p:sp>
      <p:sp>
        <p:nvSpPr>
          <p:cNvPr id="82" name="Shape 82"/>
          <p:cNvSpPr/>
          <p:nvPr/>
        </p:nvSpPr>
        <p:spPr>
          <a:xfrm>
            <a:off x="2540000" y="2374875"/>
            <a:ext cx="5080000" cy="2870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71625" y="202665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find the mass of an object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93" name="Shape 93"/>
          <p:cNvSpPr/>
          <p:nvPr/>
        </p:nvSpPr>
        <p:spPr>
          <a:xfrm>
            <a:off x="810675" y="303000"/>
            <a:ext cx="3010025" cy="5750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4" name="Shape 94"/>
          <p:cNvSpPr/>
          <p:nvPr/>
        </p:nvSpPr>
        <p:spPr>
          <a:xfrm>
            <a:off x="4267200" y="1524000"/>
            <a:ext cx="4064000" cy="304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Graduated cylinder/Probeta </a:t>
            </a:r>
          </a:p>
        </p:txBody>
      </p:sp>
      <p:sp>
        <p:nvSpPr>
          <p:cNvPr id="100" name="Shape 100"/>
          <p:cNvSpPr/>
          <p:nvPr/>
        </p:nvSpPr>
        <p:spPr>
          <a:xfrm>
            <a:off x="810675" y="303000"/>
            <a:ext cx="3010025" cy="5750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1" name="Shape 101"/>
          <p:cNvSpPr/>
          <p:nvPr/>
        </p:nvSpPr>
        <p:spPr>
          <a:xfrm>
            <a:off x="4267200" y="1524000"/>
            <a:ext cx="4064000" cy="304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04525" y="177600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Used to measure the volume of a liquid (or how much space the liquid takes up).</a:t>
            </a:r>
          </a:p>
          <a:p>
            <a:pPr>
              <a:buNone/>
            </a:pPr>
            <a:r>
              <a:rPr lang="en-US"/>
              <a:t>Read the bottom of the curve, or meniscus, to find the accurate mL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12" name="Shape 112"/>
          <p:cNvSpPr/>
          <p:nvPr/>
        </p:nvSpPr>
        <p:spPr>
          <a:xfrm>
            <a:off x="3251200" y="1117600"/>
            <a:ext cx="3810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Erlenmeyer flask/Matraz de Erlenmeyer</a:t>
            </a:r>
          </a:p>
        </p:txBody>
      </p:sp>
      <p:sp>
        <p:nvSpPr>
          <p:cNvPr id="118" name="Shape 118"/>
          <p:cNvSpPr/>
          <p:nvPr/>
        </p:nvSpPr>
        <p:spPr>
          <a:xfrm>
            <a:off x="3251200" y="1117600"/>
            <a:ext cx="3810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87825" y="27619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hold, mix, pour, and heat up liquids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29" name="Shape 129"/>
          <p:cNvSpPr/>
          <p:nvPr/>
        </p:nvSpPr>
        <p:spPr>
          <a:xfrm>
            <a:off x="1270000" y="1657350"/>
            <a:ext cx="7620000" cy="4305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812800" y="6096000"/>
            <a:ext cx="8412599" cy="12999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Thermometer</a:t>
            </a:r>
            <a:r>
              <a:rPr lang="en-US"/>
              <a:t>/Termometro</a:t>
            </a:r>
          </a:p>
        </p:txBody>
      </p:sp>
      <p:sp>
        <p:nvSpPr>
          <p:cNvPr id="25" name="Shape 25"/>
          <p:cNvSpPr/>
          <p:nvPr/>
        </p:nvSpPr>
        <p:spPr>
          <a:xfrm>
            <a:off x="2540000" y="304800"/>
            <a:ext cx="4572000" cy="5841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Safety goggles/Gafas protectoras </a:t>
            </a:r>
          </a:p>
        </p:txBody>
      </p:sp>
      <p:sp>
        <p:nvSpPr>
          <p:cNvPr id="135" name="Shape 135"/>
          <p:cNvSpPr/>
          <p:nvPr/>
        </p:nvSpPr>
        <p:spPr>
          <a:xfrm>
            <a:off x="1270000" y="1657350"/>
            <a:ext cx="7620000" cy="4305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04750" y="274520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protect your eyes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46" name="Shape 146"/>
          <p:cNvSpPr/>
          <p:nvPr/>
        </p:nvSpPr>
        <p:spPr>
          <a:xfrm>
            <a:off x="914400" y="304800"/>
            <a:ext cx="8128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Petri dish/Placas</a:t>
            </a:r>
            <a:r>
              <a:rPr lang="en-US"/>
              <a:t> de petri</a:t>
            </a:r>
          </a:p>
        </p:txBody>
      </p:sp>
      <p:sp>
        <p:nvSpPr>
          <p:cNvPr id="152" name="Shape 152"/>
          <p:cNvSpPr/>
          <p:nvPr/>
        </p:nvSpPr>
        <p:spPr>
          <a:xfrm>
            <a:off x="914400" y="304800"/>
            <a:ext cx="8128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88600" y="18094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grow microorganisms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63" name="Shape 163"/>
          <p:cNvSpPr/>
          <p:nvPr/>
        </p:nvSpPr>
        <p:spPr>
          <a:xfrm>
            <a:off x="3022600" y="1219200"/>
            <a:ext cx="4114800" cy="5181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Beaker/</a:t>
            </a:r>
            <a:r>
              <a:rPr lang="en-US"/>
              <a:t>Vaso de precipitado</a:t>
            </a:r>
          </a:p>
        </p:txBody>
      </p:sp>
      <p:sp>
        <p:nvSpPr>
          <p:cNvPr id="169" name="Shape 169"/>
          <p:cNvSpPr/>
          <p:nvPr/>
        </p:nvSpPr>
        <p:spPr>
          <a:xfrm>
            <a:off x="3022600" y="1219200"/>
            <a:ext cx="4114800" cy="5181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04750" y="23942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Used to hold, mix, and heat liquids.</a:t>
            </a:r>
          </a:p>
          <a:p>
            <a:pPr>
              <a:buNone/>
            </a:pPr>
            <a:r>
              <a:rPr lang="en-US"/>
              <a:t>Also used to pour liquids into other containers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80" name="Shape 180"/>
          <p:cNvSpPr/>
          <p:nvPr/>
        </p:nvSpPr>
        <p:spPr>
          <a:xfrm>
            <a:off x="2438400" y="1422375"/>
            <a:ext cx="5080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tube holder/Pinzas para tubo de ensayo</a:t>
            </a:r>
          </a:p>
        </p:txBody>
      </p:sp>
      <p:sp>
        <p:nvSpPr>
          <p:cNvPr id="186" name="Shape 186"/>
          <p:cNvSpPr/>
          <p:nvPr/>
        </p:nvSpPr>
        <p:spPr>
          <a:xfrm>
            <a:off x="2438400" y="1422375"/>
            <a:ext cx="5080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300" cy="121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measure temperature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500" cy="9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05050" y="25446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Holds a test tube while being transported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97" name="Shape 197"/>
          <p:cNvSpPr/>
          <p:nvPr/>
        </p:nvSpPr>
        <p:spPr>
          <a:xfrm>
            <a:off x="3175000" y="1835150"/>
            <a:ext cx="3810000" cy="41020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Funnel/embudo</a:t>
            </a:r>
          </a:p>
        </p:txBody>
      </p:sp>
      <p:sp>
        <p:nvSpPr>
          <p:cNvPr id="203" name="Shape 203"/>
          <p:cNvSpPr/>
          <p:nvPr/>
        </p:nvSpPr>
        <p:spPr>
          <a:xfrm>
            <a:off x="3175000" y="1758950"/>
            <a:ext cx="3810000" cy="4102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04750" y="27786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separate solid particles from a liquid by placing filter paper in it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14" name="Shape 214"/>
          <p:cNvSpPr/>
          <p:nvPr/>
        </p:nvSpPr>
        <p:spPr>
          <a:xfrm>
            <a:off x="3556000" y="358950"/>
            <a:ext cx="3071574" cy="5888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Ring Stand/</a:t>
            </a:r>
            <a:r>
              <a:rPr lang="en-US"/>
              <a:t>Soporte Universal</a:t>
            </a:r>
          </a:p>
        </p:txBody>
      </p:sp>
      <p:sp>
        <p:nvSpPr>
          <p:cNvPr id="220" name="Shape 220"/>
          <p:cNvSpPr/>
          <p:nvPr/>
        </p:nvSpPr>
        <p:spPr>
          <a:xfrm>
            <a:off x="3556000" y="358950"/>
            <a:ext cx="3071574" cy="5888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05075" y="25446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The iron ring is attached to this object in order to hold test tubes and beakers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31" name="Shape 231"/>
          <p:cNvSpPr/>
          <p:nvPr/>
        </p:nvSpPr>
        <p:spPr>
          <a:xfrm>
            <a:off x="2556275" y="1305350"/>
            <a:ext cx="4860924" cy="44650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tube rack/Gradilla</a:t>
            </a:r>
          </a:p>
        </p:txBody>
      </p:sp>
      <p:sp>
        <p:nvSpPr>
          <p:cNvPr id="237" name="Shape 237"/>
          <p:cNvSpPr/>
          <p:nvPr/>
        </p:nvSpPr>
        <p:spPr>
          <a:xfrm>
            <a:off x="2556275" y="1305350"/>
            <a:ext cx="4860924" cy="44650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505325" y="244440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store/hold many test tubes at once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711200" y="5791200"/>
            <a:ext cx="8412599" cy="12999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8" name="Shape 38"/>
          <p:cNvSpPr/>
          <p:nvPr/>
        </p:nvSpPr>
        <p:spPr>
          <a:xfrm>
            <a:off x="2743200" y="406400"/>
            <a:ext cx="4483100" cy="5079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48" name="Shape 248"/>
          <p:cNvSpPr/>
          <p:nvPr/>
        </p:nvSpPr>
        <p:spPr>
          <a:xfrm>
            <a:off x="1320800" y="391600"/>
            <a:ext cx="7800250" cy="5704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Iron Ring/Anillo de hierro</a:t>
            </a:r>
          </a:p>
        </p:txBody>
      </p:sp>
      <p:sp>
        <p:nvSpPr>
          <p:cNvPr id="254" name="Shape 254"/>
          <p:cNvSpPr/>
          <p:nvPr/>
        </p:nvSpPr>
        <p:spPr>
          <a:xfrm>
            <a:off x="1320800" y="391600"/>
            <a:ext cx="7800250" cy="5704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04750" y="25279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hold beakers that are being heated under a direct flame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65" name="Shape 265"/>
          <p:cNvSpPr/>
          <p:nvPr/>
        </p:nvSpPr>
        <p:spPr>
          <a:xfrm>
            <a:off x="3149600" y="571075"/>
            <a:ext cx="4048300" cy="58799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tube/tubo de ensayo</a:t>
            </a:r>
          </a:p>
        </p:txBody>
      </p:sp>
      <p:sp>
        <p:nvSpPr>
          <p:cNvPr id="271" name="Shape 271"/>
          <p:cNvSpPr/>
          <p:nvPr/>
        </p:nvSpPr>
        <p:spPr>
          <a:xfrm>
            <a:off x="3149600" y="571075"/>
            <a:ext cx="4048300" cy="58799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304750" y="236085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hold a small amount of a liquid or solid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82" name="Shape 282"/>
          <p:cNvSpPr/>
          <p:nvPr/>
        </p:nvSpPr>
        <p:spPr>
          <a:xfrm>
            <a:off x="5512525" y="3477350"/>
            <a:ext cx="4345100" cy="38462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83" name="Shape 283"/>
          <p:cNvSpPr/>
          <p:nvPr/>
        </p:nvSpPr>
        <p:spPr>
          <a:xfrm>
            <a:off x="152400" y="152400"/>
            <a:ext cx="4947800" cy="37084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Pipette/Pipeta </a:t>
            </a:r>
          </a:p>
        </p:txBody>
      </p:sp>
      <p:sp>
        <p:nvSpPr>
          <p:cNvPr id="289" name="Shape 289"/>
          <p:cNvSpPr/>
          <p:nvPr/>
        </p:nvSpPr>
        <p:spPr>
          <a:xfrm>
            <a:off x="5436600" y="2740075"/>
            <a:ext cx="4103525" cy="3631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0" name="Shape 290"/>
          <p:cNvSpPr/>
          <p:nvPr/>
        </p:nvSpPr>
        <p:spPr>
          <a:xfrm>
            <a:off x="152400" y="152400"/>
            <a:ext cx="4997949" cy="37461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304750" y="264495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measure very small amounts of liquids (drops)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01" name="Shape 301"/>
          <p:cNvSpPr/>
          <p:nvPr/>
        </p:nvSpPr>
        <p:spPr>
          <a:xfrm>
            <a:off x="1438675" y="897425"/>
            <a:ext cx="6367850" cy="5055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711200" y="5791200"/>
            <a:ext cx="8412599" cy="12999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Microscope/Microscopio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5" name="Shape 45"/>
          <p:cNvSpPr/>
          <p:nvPr/>
        </p:nvSpPr>
        <p:spPr>
          <a:xfrm>
            <a:off x="2743200" y="406400"/>
            <a:ext cx="4483100" cy="5079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Wire gauze/Malla de asbesto</a:t>
            </a:r>
          </a:p>
        </p:txBody>
      </p:sp>
      <p:sp>
        <p:nvSpPr>
          <p:cNvPr id="307" name="Shape 307"/>
          <p:cNvSpPr/>
          <p:nvPr/>
        </p:nvSpPr>
        <p:spPr>
          <a:xfrm>
            <a:off x="1438675" y="897425"/>
            <a:ext cx="6367850" cy="5055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304750" y="20266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spread heat evenly over a container and avoids direct contact between the glass and a flame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18" name="Shape 318"/>
          <p:cNvSpPr/>
          <p:nvPr/>
        </p:nvSpPr>
        <p:spPr>
          <a:xfrm>
            <a:off x="2133600" y="1727175"/>
            <a:ext cx="5331699" cy="299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266700" y="5870075"/>
            <a:ext cx="96266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tube clamp/Pinzas para sujetar tubos de ensayo al soporte universal</a:t>
            </a:r>
          </a:p>
        </p:txBody>
      </p:sp>
      <p:sp>
        <p:nvSpPr>
          <p:cNvPr id="324" name="Shape 324"/>
          <p:cNvSpPr/>
          <p:nvPr/>
        </p:nvSpPr>
        <p:spPr>
          <a:xfrm>
            <a:off x="2133600" y="1727175"/>
            <a:ext cx="5331699" cy="299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488625" y="26449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when clamping the test tube to a ring stand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35" name="Shape 335"/>
          <p:cNvSpPr/>
          <p:nvPr/>
        </p:nvSpPr>
        <p:spPr>
          <a:xfrm>
            <a:off x="2540000" y="507975"/>
            <a:ext cx="5088299" cy="5370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Bunsen burner/Mechero de Bunsen</a:t>
            </a:r>
          </a:p>
        </p:txBody>
      </p:sp>
      <p:sp>
        <p:nvSpPr>
          <p:cNvPr id="341" name="Shape 341"/>
          <p:cNvSpPr/>
          <p:nvPr/>
        </p:nvSpPr>
        <p:spPr>
          <a:xfrm>
            <a:off x="2540000" y="507975"/>
            <a:ext cx="5088299" cy="5370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204550" y="31796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heat up substance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52" name="Shape 352"/>
          <p:cNvSpPr/>
          <p:nvPr/>
        </p:nvSpPr>
        <p:spPr>
          <a:xfrm>
            <a:off x="1219200" y="1117600"/>
            <a:ext cx="7721600" cy="45211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Microscope slide/Portaobjetos</a:t>
            </a:r>
          </a:p>
        </p:txBody>
      </p:sp>
      <p:sp>
        <p:nvSpPr>
          <p:cNvPr id="358" name="Shape 358"/>
          <p:cNvSpPr/>
          <p:nvPr/>
        </p:nvSpPr>
        <p:spPr>
          <a:xfrm>
            <a:off x="1219200" y="1117600"/>
            <a:ext cx="7721600" cy="45211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300" cy="121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make very small objects look larger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500" cy="9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304750" y="21269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hold objects for examination under a microscope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69" name="Shape 369"/>
          <p:cNvSpPr/>
          <p:nvPr/>
        </p:nvSpPr>
        <p:spPr>
          <a:xfrm>
            <a:off x="1930400" y="1117600"/>
            <a:ext cx="6350000" cy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Filter paper/Papel filtro</a:t>
            </a:r>
          </a:p>
        </p:txBody>
      </p:sp>
      <p:sp>
        <p:nvSpPr>
          <p:cNvPr id="375" name="Shape 375"/>
          <p:cNvSpPr/>
          <p:nvPr/>
        </p:nvSpPr>
        <p:spPr>
          <a:xfrm>
            <a:off x="1930400" y="1117600"/>
            <a:ext cx="6350000" cy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455175" y="216032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Paper used to separate solid particles from a liquid by placing it in a funnel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86" name="Shape 386"/>
          <p:cNvSpPr/>
          <p:nvPr/>
        </p:nvSpPr>
        <p:spPr>
          <a:xfrm>
            <a:off x="2235200" y="603725"/>
            <a:ext cx="5431650" cy="5158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Lens paper/Papel para </a:t>
            </a:r>
            <a:r>
              <a:rPr lang="en-US"/>
              <a:t>limpiar lentes</a:t>
            </a:r>
          </a:p>
        </p:txBody>
      </p:sp>
      <p:sp>
        <p:nvSpPr>
          <p:cNvPr id="392" name="Shape 392"/>
          <p:cNvSpPr/>
          <p:nvPr/>
        </p:nvSpPr>
        <p:spPr>
          <a:xfrm>
            <a:off x="2235200" y="603725"/>
            <a:ext cx="5431650" cy="5158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304750" y="256140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Paper used to clean the lenses in a microsope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03" name="Shape 403"/>
          <p:cNvSpPr/>
          <p:nvPr/>
        </p:nvSpPr>
        <p:spPr>
          <a:xfrm>
            <a:off x="2336800" y="609600"/>
            <a:ext cx="6239450" cy="5103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glass/Vidrio de reloj</a:t>
            </a:r>
          </a:p>
        </p:txBody>
      </p:sp>
      <p:sp>
        <p:nvSpPr>
          <p:cNvPr id="409" name="Shape 409"/>
          <p:cNvSpPr/>
          <p:nvPr/>
        </p:nvSpPr>
        <p:spPr>
          <a:xfrm>
            <a:off x="2336800" y="609600"/>
            <a:ext cx="6239450" cy="5103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304750" y="2310750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hold dry ingredients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57" name="Shape 57"/>
          <p:cNvSpPr/>
          <p:nvPr/>
        </p:nvSpPr>
        <p:spPr>
          <a:xfrm>
            <a:off x="3910250" y="685100"/>
            <a:ext cx="5080000" cy="5079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8" name="Shape 58"/>
          <p:cNvSpPr/>
          <p:nvPr/>
        </p:nvSpPr>
        <p:spPr>
          <a:xfrm>
            <a:off x="520025" y="2236037"/>
            <a:ext cx="2765625" cy="31479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20" name="Shape 420"/>
          <p:cNvSpPr/>
          <p:nvPr/>
        </p:nvSpPr>
        <p:spPr>
          <a:xfrm>
            <a:off x="1295400" y="1358900"/>
            <a:ext cx="7569200" cy="4902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Cover slip/Cubreobjetos</a:t>
            </a:r>
          </a:p>
        </p:txBody>
      </p:sp>
      <p:sp>
        <p:nvSpPr>
          <p:cNvPr id="426" name="Shape 426"/>
          <p:cNvSpPr/>
          <p:nvPr/>
        </p:nvSpPr>
        <p:spPr>
          <a:xfrm>
            <a:off x="1295400" y="1358900"/>
            <a:ext cx="7569200" cy="4902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304750" y="28287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Transparent material that is placed over objects for viewing with a microscope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437" name="Shape 437"/>
          <p:cNvSpPr/>
          <p:nvPr/>
        </p:nvSpPr>
        <p:spPr>
          <a:xfrm>
            <a:off x="4533375" y="3249225"/>
            <a:ext cx="4832350" cy="3456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38" name="Shape 438"/>
          <p:cNvSpPr/>
          <p:nvPr/>
        </p:nvSpPr>
        <p:spPr>
          <a:xfrm>
            <a:off x="469900" y="302800"/>
            <a:ext cx="3810000" cy="381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tube brush/Escobillon </a:t>
            </a:r>
          </a:p>
        </p:txBody>
      </p:sp>
      <p:sp>
        <p:nvSpPr>
          <p:cNvPr id="444" name="Shape 444"/>
          <p:cNvSpPr/>
          <p:nvPr/>
        </p:nvSpPr>
        <p:spPr>
          <a:xfrm>
            <a:off x="4888900" y="2666125"/>
            <a:ext cx="4846099" cy="33613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45" name="Shape 445"/>
          <p:cNvSpPr/>
          <p:nvPr/>
        </p:nvSpPr>
        <p:spPr>
          <a:xfrm>
            <a:off x="419775" y="219225"/>
            <a:ext cx="4068999" cy="40689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421775" y="2878875"/>
            <a:ext cx="95505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wash test tubes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626599" cy="6857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Laboratory </a:t>
            </a:r>
            <a:r>
              <a:rPr lang="en-US"/>
              <a:t>Coat/Bata de laboratorio</a:t>
            </a:r>
          </a:p>
        </p:txBody>
      </p:sp>
      <p:sp>
        <p:nvSpPr>
          <p:cNvPr id="64" name="Shape 64"/>
          <p:cNvSpPr/>
          <p:nvPr/>
        </p:nvSpPr>
        <p:spPr>
          <a:xfrm>
            <a:off x="4851400" y="534700"/>
            <a:ext cx="5080000" cy="5079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5" name="Shape 65"/>
          <p:cNvSpPr/>
          <p:nvPr/>
        </p:nvSpPr>
        <p:spPr>
          <a:xfrm>
            <a:off x="1238575" y="1489225"/>
            <a:ext cx="3190249" cy="36325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04750" y="2177050"/>
            <a:ext cx="9492000" cy="1386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Used to protect your clothes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Personalizado</PresentationFormat>
  <Paragraphs>78</Paragraphs>
  <Slides>75</Slides>
  <Notes>75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75</vt:i4>
      </vt:variant>
    </vt:vector>
  </HeadingPairs>
  <TitlesOfParts>
    <vt:vector size="76" baseType="lpstr">
      <vt:lpstr/>
      <vt:lpstr>Presentación de PowerPoint</vt:lpstr>
      <vt:lpstr>Thermometer/Termometro</vt:lpstr>
      <vt:lpstr>Used to measure temperature</vt:lpstr>
      <vt:lpstr> </vt:lpstr>
      <vt:lpstr>Microscope/Microscopio</vt:lpstr>
      <vt:lpstr>Used to make very small objects look larger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MARIA_MORENO</dc:creator>
  <cp:lastModifiedBy>ERICA_MONTES</cp:lastModifiedBy>
  <cp:revision>1</cp:revision>
  <dcterms:modified xsi:type="dcterms:W3CDTF">2013-08-21T11:48:52Z</dcterms:modified>
</cp:coreProperties>
</file>