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2" r:id="rId17"/>
    <p:sldId id="274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7E0-FC8F-440A-BA5A-D62232CA9882}" type="datetimeFigureOut">
              <a:rPr lang="es-MX" smtClean="0"/>
              <a:t>15/06/2014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E22A-748C-4EEC-8918-8AC612A821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909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7E0-FC8F-440A-BA5A-D62232CA9882}" type="datetimeFigureOut">
              <a:rPr lang="es-MX" smtClean="0"/>
              <a:t>15/06/2014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E22A-748C-4EEC-8918-8AC612A821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80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7E0-FC8F-440A-BA5A-D62232CA9882}" type="datetimeFigureOut">
              <a:rPr lang="es-MX" smtClean="0"/>
              <a:t>15/06/2014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E22A-748C-4EEC-8918-8AC612A821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612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7E0-FC8F-440A-BA5A-D62232CA9882}" type="datetimeFigureOut">
              <a:rPr lang="es-MX" smtClean="0"/>
              <a:t>15/06/2014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E22A-748C-4EEC-8918-8AC612A821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653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7E0-FC8F-440A-BA5A-D62232CA9882}" type="datetimeFigureOut">
              <a:rPr lang="es-MX" smtClean="0"/>
              <a:t>15/06/2014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E22A-748C-4EEC-8918-8AC612A821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884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7E0-FC8F-440A-BA5A-D62232CA9882}" type="datetimeFigureOut">
              <a:rPr lang="es-MX" smtClean="0"/>
              <a:t>15/06/2014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E22A-748C-4EEC-8918-8AC612A821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782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7E0-FC8F-440A-BA5A-D62232CA9882}" type="datetimeFigureOut">
              <a:rPr lang="es-MX" smtClean="0"/>
              <a:t>15/06/2014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E22A-748C-4EEC-8918-8AC612A821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608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7E0-FC8F-440A-BA5A-D62232CA9882}" type="datetimeFigureOut">
              <a:rPr lang="es-MX" smtClean="0"/>
              <a:t>15/06/2014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E22A-748C-4EEC-8918-8AC612A821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73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7E0-FC8F-440A-BA5A-D62232CA9882}" type="datetimeFigureOut">
              <a:rPr lang="es-MX" smtClean="0"/>
              <a:t>15/06/2014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E22A-748C-4EEC-8918-8AC612A821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903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7E0-FC8F-440A-BA5A-D62232CA9882}" type="datetimeFigureOut">
              <a:rPr lang="es-MX" smtClean="0"/>
              <a:t>15/06/2014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E22A-748C-4EEC-8918-8AC612A821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232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7E0-FC8F-440A-BA5A-D62232CA9882}" type="datetimeFigureOut">
              <a:rPr lang="es-MX" smtClean="0"/>
              <a:t>15/06/2014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E22A-748C-4EEC-8918-8AC612A821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86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477E0-FC8F-440A-BA5A-D62232CA9882}" type="datetimeFigureOut">
              <a:rPr lang="es-MX" smtClean="0"/>
              <a:t>15/06/2014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AE22A-748C-4EEC-8918-8AC612A821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667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Meiosis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790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Cytokinesis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Occurs</a:t>
            </a:r>
            <a:r>
              <a:rPr lang="es-MX" dirty="0" smtClean="0"/>
              <a:t> at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same</a:t>
            </a:r>
            <a:r>
              <a:rPr lang="es-MX" dirty="0" smtClean="0"/>
              <a:t> time as </a:t>
            </a:r>
            <a:r>
              <a:rPr lang="es-MX" dirty="0" err="1" smtClean="0"/>
              <a:t>telophase</a:t>
            </a:r>
            <a:endParaRPr lang="es-MX" dirty="0" smtClean="0"/>
          </a:p>
          <a:p>
            <a:r>
              <a:rPr lang="es-MX" dirty="0" err="1" smtClean="0"/>
              <a:t>Division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cytoplasm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make</a:t>
            </a:r>
            <a:r>
              <a:rPr lang="es-MX" dirty="0" smtClean="0"/>
              <a:t> 2 </a:t>
            </a:r>
            <a:r>
              <a:rPr lang="es-MX" dirty="0" err="1" smtClean="0"/>
              <a:t>haploid</a:t>
            </a:r>
            <a:r>
              <a:rPr lang="es-MX" dirty="0" smtClean="0"/>
              <a:t> </a:t>
            </a:r>
            <a:r>
              <a:rPr lang="es-MX" dirty="0" err="1" smtClean="0"/>
              <a:t>cells</a:t>
            </a:r>
            <a:endParaRPr lang="es-MX" dirty="0"/>
          </a:p>
        </p:txBody>
      </p:sp>
      <p:pic>
        <p:nvPicPr>
          <p:cNvPr id="5122" name="Picture 2" descr="https://encrypted-tbn2.gstatic.com/images?q=tbn:ANd9GcQBCSy07p6vuzAC5ZmdL2mx0UYhuTPct9kPQbbP8QCW7CIehm8-ibzX1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89040"/>
            <a:ext cx="8656663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8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Prophase</a:t>
            </a:r>
            <a:r>
              <a:rPr lang="es-MX" dirty="0" smtClean="0"/>
              <a:t> II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Chromosomes</a:t>
            </a:r>
            <a:r>
              <a:rPr lang="es-MX" dirty="0" smtClean="0"/>
              <a:t> do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pair</a:t>
            </a:r>
            <a:r>
              <a:rPr lang="es-MX" dirty="0" smtClean="0"/>
              <a:t> up</a:t>
            </a:r>
          </a:p>
          <a:p>
            <a:r>
              <a:rPr lang="es-MX" dirty="0" err="1" smtClean="0"/>
              <a:t>Nucleus</a:t>
            </a:r>
            <a:r>
              <a:rPr lang="es-MX" dirty="0" smtClean="0"/>
              <a:t> </a:t>
            </a:r>
            <a:r>
              <a:rPr lang="es-MX" dirty="0" err="1" smtClean="0"/>
              <a:t>disappears</a:t>
            </a:r>
            <a:r>
              <a:rPr lang="es-MX" dirty="0" smtClean="0"/>
              <a:t> </a:t>
            </a:r>
          </a:p>
          <a:p>
            <a:r>
              <a:rPr lang="es-MX" dirty="0" smtClean="0"/>
              <a:t>DNA condenses</a:t>
            </a:r>
            <a:endParaRPr lang="es-MX" dirty="0"/>
          </a:p>
        </p:txBody>
      </p:sp>
      <p:pic>
        <p:nvPicPr>
          <p:cNvPr id="6146" name="Picture 2" descr="http://2.bp.blogspot.com/_yg77tAG9x18/TDEKlRSVkbI/AAAAAAAAAU8/qjCFTAVD0zU/s320/ProphaseI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276872"/>
            <a:ext cx="3692252" cy="434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31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Metaphase</a:t>
            </a:r>
            <a:r>
              <a:rPr lang="es-MX" dirty="0" smtClean="0"/>
              <a:t> II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Chromosomes</a:t>
            </a:r>
            <a:r>
              <a:rPr lang="es-MX" dirty="0" smtClean="0"/>
              <a:t> line up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middle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cell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7170" name="Picture 2" descr="http://iws.collin.edu/biopage/faculty/mcculloch/1406/notes/meiosis/images/Metaphase%20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46145"/>
            <a:ext cx="4464496" cy="418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40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Anaphase</a:t>
            </a:r>
            <a:r>
              <a:rPr lang="es-MX" dirty="0" smtClean="0"/>
              <a:t> II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Sister</a:t>
            </a:r>
            <a:r>
              <a:rPr lang="es-MX" dirty="0" smtClean="0"/>
              <a:t> </a:t>
            </a:r>
            <a:r>
              <a:rPr lang="es-MX" dirty="0" err="1" smtClean="0"/>
              <a:t>chromatids</a:t>
            </a:r>
            <a:r>
              <a:rPr lang="es-MX" dirty="0" smtClean="0"/>
              <a:t> </a:t>
            </a:r>
            <a:r>
              <a:rPr lang="es-MX" dirty="0" err="1" smtClean="0"/>
              <a:t>split</a:t>
            </a:r>
            <a:r>
              <a:rPr lang="es-MX" dirty="0" smtClean="0"/>
              <a:t> up</a:t>
            </a:r>
            <a:endParaRPr lang="es-MX" dirty="0"/>
          </a:p>
        </p:txBody>
      </p:sp>
      <p:pic>
        <p:nvPicPr>
          <p:cNvPr id="8194" name="Picture 2" descr="http://www.phschool.com/science/biology_place/biocoach/images/meiosis/mecoman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36912"/>
            <a:ext cx="6113894" cy="362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15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Telophase</a:t>
            </a:r>
            <a:r>
              <a:rPr lang="es-MX" dirty="0" smtClean="0"/>
              <a:t> II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4 </a:t>
            </a:r>
            <a:r>
              <a:rPr lang="es-MX" dirty="0" err="1" smtClean="0"/>
              <a:t>haploid</a:t>
            </a:r>
            <a:r>
              <a:rPr lang="es-MX" dirty="0" smtClean="0"/>
              <a:t> </a:t>
            </a:r>
            <a:r>
              <a:rPr lang="es-MX" dirty="0" err="1" smtClean="0"/>
              <a:t>daughter</a:t>
            </a:r>
            <a:r>
              <a:rPr lang="es-MX" dirty="0" smtClean="0"/>
              <a:t> </a:t>
            </a:r>
            <a:r>
              <a:rPr lang="es-MX" dirty="0" err="1" smtClean="0"/>
              <a:t>cells</a:t>
            </a:r>
            <a:r>
              <a:rPr lang="es-MX" dirty="0" smtClean="0"/>
              <a:t> (</a:t>
            </a:r>
            <a:r>
              <a:rPr lang="es-MX" dirty="0" err="1" smtClean="0"/>
              <a:t>gametes</a:t>
            </a:r>
            <a:r>
              <a:rPr lang="es-MX" dirty="0" smtClean="0"/>
              <a:t>) are </a:t>
            </a:r>
            <a:r>
              <a:rPr lang="es-MX" dirty="0" err="1" smtClean="0"/>
              <a:t>being</a:t>
            </a:r>
            <a:r>
              <a:rPr lang="es-MX" dirty="0" smtClean="0"/>
              <a:t> </a:t>
            </a:r>
            <a:r>
              <a:rPr lang="es-MX" dirty="0" err="1" smtClean="0"/>
              <a:t>formed</a:t>
            </a:r>
            <a:endParaRPr lang="es-MX" dirty="0" smtClean="0"/>
          </a:p>
          <a:p>
            <a:r>
              <a:rPr lang="es-MX" dirty="0" err="1" smtClean="0"/>
              <a:t>Each</a:t>
            </a:r>
            <a:r>
              <a:rPr lang="es-MX" dirty="0" smtClean="0"/>
              <a:t> </a:t>
            </a:r>
            <a:r>
              <a:rPr lang="es-MX" dirty="0" err="1" smtClean="0"/>
              <a:t>gamete</a:t>
            </a:r>
            <a:r>
              <a:rPr lang="es-MX" dirty="0" smtClean="0"/>
              <a:t> </a:t>
            </a:r>
            <a:r>
              <a:rPr lang="es-MX" dirty="0" err="1" smtClean="0"/>
              <a:t>makes</a:t>
            </a:r>
            <a:r>
              <a:rPr lang="es-MX" dirty="0" smtClean="0"/>
              <a:t> a </a:t>
            </a:r>
            <a:r>
              <a:rPr lang="es-MX" dirty="0" err="1" smtClean="0"/>
              <a:t>nucleus</a:t>
            </a:r>
            <a:endParaRPr lang="es-MX" dirty="0" smtClean="0"/>
          </a:p>
          <a:p>
            <a:r>
              <a:rPr lang="es-MX" dirty="0" err="1" smtClean="0"/>
              <a:t>Chromosomes</a:t>
            </a:r>
            <a:r>
              <a:rPr lang="es-MX" dirty="0" smtClean="0"/>
              <a:t> </a:t>
            </a:r>
            <a:r>
              <a:rPr lang="es-MX" dirty="0" err="1" smtClean="0"/>
              <a:t>uncoil</a:t>
            </a:r>
            <a:r>
              <a:rPr lang="es-MX" dirty="0" smtClean="0"/>
              <a:t> (</a:t>
            </a:r>
            <a:r>
              <a:rPr lang="es-MX" dirty="0" err="1" smtClean="0"/>
              <a:t>forming</a:t>
            </a:r>
            <a:r>
              <a:rPr lang="es-MX" dirty="0" smtClean="0"/>
              <a:t> </a:t>
            </a:r>
            <a:r>
              <a:rPr lang="es-MX" dirty="0" err="1" smtClean="0"/>
              <a:t>chromatin</a:t>
            </a:r>
            <a:r>
              <a:rPr lang="es-MX" dirty="0" smtClean="0"/>
              <a:t>)</a:t>
            </a:r>
            <a:endParaRPr lang="es-MX" dirty="0"/>
          </a:p>
        </p:txBody>
      </p:sp>
      <p:pic>
        <p:nvPicPr>
          <p:cNvPr id="9220" name="Picture 4" descr="http://www.phschool.com/science/biology_place/biocoach/images/meiosis/metel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77072"/>
            <a:ext cx="712879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85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Cytokinesis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Occurs</a:t>
            </a:r>
            <a:r>
              <a:rPr lang="es-MX" dirty="0" smtClean="0"/>
              <a:t> at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same</a:t>
            </a:r>
            <a:r>
              <a:rPr lang="es-MX" dirty="0" smtClean="0"/>
              <a:t> time as </a:t>
            </a:r>
            <a:r>
              <a:rPr lang="es-MX" dirty="0" err="1" smtClean="0"/>
              <a:t>telophase</a:t>
            </a:r>
            <a:r>
              <a:rPr lang="es-MX" dirty="0" smtClean="0"/>
              <a:t> II</a:t>
            </a:r>
          </a:p>
          <a:p>
            <a:r>
              <a:rPr lang="es-MX" dirty="0" smtClean="0"/>
              <a:t>4 </a:t>
            </a:r>
            <a:r>
              <a:rPr lang="es-MX" dirty="0" err="1" smtClean="0"/>
              <a:t>different</a:t>
            </a:r>
            <a:r>
              <a:rPr lang="es-MX" dirty="0" smtClean="0"/>
              <a:t> </a:t>
            </a:r>
            <a:r>
              <a:rPr lang="es-MX" dirty="0" err="1" smtClean="0"/>
              <a:t>cells</a:t>
            </a:r>
            <a:r>
              <a:rPr lang="es-MX" dirty="0" smtClean="0"/>
              <a:t> are </a:t>
            </a:r>
            <a:r>
              <a:rPr lang="es-MX" dirty="0" err="1" smtClean="0"/>
              <a:t>formed</a:t>
            </a:r>
            <a:endParaRPr lang="es-MX" dirty="0"/>
          </a:p>
        </p:txBody>
      </p:sp>
      <p:pic>
        <p:nvPicPr>
          <p:cNvPr id="10242" name="Picture 2" descr="http://www.utm.utoronto.ca/~w3bio380/picts/supp/supp2/Meiosis_Game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780" y="2852936"/>
            <a:ext cx="3794887" cy="385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49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Meiosis </a:t>
            </a:r>
            <a:r>
              <a:rPr lang="es-MX" dirty="0" err="1" smtClean="0"/>
              <a:t>diagram</a:t>
            </a:r>
            <a:endParaRPr lang="es-MX" dirty="0"/>
          </a:p>
        </p:txBody>
      </p:sp>
      <p:sp>
        <p:nvSpPr>
          <p:cNvPr id="4" name="3 Elipse"/>
          <p:cNvSpPr/>
          <p:nvPr/>
        </p:nvSpPr>
        <p:spPr>
          <a:xfrm>
            <a:off x="4067855" y="1412776"/>
            <a:ext cx="136815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XX</a:t>
            </a:r>
            <a:endParaRPr lang="es-MX" dirty="0"/>
          </a:p>
        </p:txBody>
      </p:sp>
      <p:sp>
        <p:nvSpPr>
          <p:cNvPr id="5" name="4 Elipse"/>
          <p:cNvSpPr/>
          <p:nvPr/>
        </p:nvSpPr>
        <p:spPr>
          <a:xfrm>
            <a:off x="5628901" y="2942812"/>
            <a:ext cx="136815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X</a:t>
            </a:r>
            <a:endParaRPr lang="es-MX" dirty="0"/>
          </a:p>
        </p:txBody>
      </p:sp>
      <p:sp>
        <p:nvSpPr>
          <p:cNvPr id="6" name="5 Elipse"/>
          <p:cNvSpPr/>
          <p:nvPr/>
        </p:nvSpPr>
        <p:spPr>
          <a:xfrm>
            <a:off x="2699703" y="2924944"/>
            <a:ext cx="136815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X</a:t>
            </a:r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3383779" y="4653136"/>
            <a:ext cx="136815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&lt;</a:t>
            </a:r>
            <a:endParaRPr lang="es-MX" dirty="0"/>
          </a:p>
        </p:txBody>
      </p:sp>
      <p:sp>
        <p:nvSpPr>
          <p:cNvPr id="8" name="7 Elipse"/>
          <p:cNvSpPr/>
          <p:nvPr/>
        </p:nvSpPr>
        <p:spPr>
          <a:xfrm>
            <a:off x="1619672" y="4653136"/>
            <a:ext cx="136815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&gt;</a:t>
            </a:r>
            <a:endParaRPr lang="es-MX" dirty="0"/>
          </a:p>
        </p:txBody>
      </p:sp>
      <p:sp>
        <p:nvSpPr>
          <p:cNvPr id="9" name="8 Elipse"/>
          <p:cNvSpPr/>
          <p:nvPr/>
        </p:nvSpPr>
        <p:spPr>
          <a:xfrm>
            <a:off x="6732240" y="4653136"/>
            <a:ext cx="136815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&lt;</a:t>
            </a:r>
          </a:p>
        </p:txBody>
      </p:sp>
      <p:sp>
        <p:nvSpPr>
          <p:cNvPr id="10" name="9 Elipse"/>
          <p:cNvSpPr/>
          <p:nvPr/>
        </p:nvSpPr>
        <p:spPr>
          <a:xfrm>
            <a:off x="4977559" y="4631285"/>
            <a:ext cx="136815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&gt;</a:t>
            </a: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5364088" y="2636912"/>
            <a:ext cx="297547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6871498" y="4224001"/>
            <a:ext cx="297547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H="1">
            <a:off x="5665591" y="4197215"/>
            <a:ext cx="180287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H="1">
            <a:off x="3887568" y="2492896"/>
            <a:ext cx="180287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>
            <a:off x="2461854" y="4149080"/>
            <a:ext cx="180287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3680164" y="4197215"/>
            <a:ext cx="297547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55338" y="3232930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Meiosis I</a:t>
            </a:r>
            <a:endParaRPr lang="es-MX" dirty="0"/>
          </a:p>
        </p:txBody>
      </p:sp>
      <p:sp>
        <p:nvSpPr>
          <p:cNvPr id="25" name="24 CuadroTexto"/>
          <p:cNvSpPr txBox="1"/>
          <p:nvPr/>
        </p:nvSpPr>
        <p:spPr>
          <a:xfrm>
            <a:off x="8748" y="5361279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Meiosis II</a:t>
            </a:r>
            <a:endParaRPr lang="es-MX" dirty="0"/>
          </a:p>
        </p:txBody>
      </p:sp>
      <p:sp>
        <p:nvSpPr>
          <p:cNvPr id="26" name="25 Abrir llave"/>
          <p:cNvSpPr/>
          <p:nvPr/>
        </p:nvSpPr>
        <p:spPr>
          <a:xfrm>
            <a:off x="1052037" y="2636911"/>
            <a:ext cx="160038" cy="15613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Abrir llave"/>
          <p:cNvSpPr/>
          <p:nvPr/>
        </p:nvSpPr>
        <p:spPr>
          <a:xfrm>
            <a:off x="1001030" y="4512033"/>
            <a:ext cx="422089" cy="201331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Elipse"/>
          <p:cNvSpPr/>
          <p:nvPr/>
        </p:nvSpPr>
        <p:spPr>
          <a:xfrm>
            <a:off x="4427984" y="1703897"/>
            <a:ext cx="720080" cy="6449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Elipse"/>
          <p:cNvSpPr/>
          <p:nvPr/>
        </p:nvSpPr>
        <p:spPr>
          <a:xfrm>
            <a:off x="5952937" y="3214520"/>
            <a:ext cx="720080" cy="6449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Elipse"/>
          <p:cNvSpPr/>
          <p:nvPr/>
        </p:nvSpPr>
        <p:spPr>
          <a:xfrm>
            <a:off x="3065124" y="3214519"/>
            <a:ext cx="720080" cy="6449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Elipse"/>
          <p:cNvSpPr/>
          <p:nvPr/>
        </p:nvSpPr>
        <p:spPr>
          <a:xfrm>
            <a:off x="1973974" y="4942712"/>
            <a:ext cx="720080" cy="6449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Elipse"/>
          <p:cNvSpPr/>
          <p:nvPr/>
        </p:nvSpPr>
        <p:spPr>
          <a:xfrm>
            <a:off x="3707904" y="4942712"/>
            <a:ext cx="720080" cy="6449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Elipse"/>
          <p:cNvSpPr/>
          <p:nvPr/>
        </p:nvSpPr>
        <p:spPr>
          <a:xfrm>
            <a:off x="5300464" y="4920861"/>
            <a:ext cx="720080" cy="6449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Elipse"/>
          <p:cNvSpPr/>
          <p:nvPr/>
        </p:nvSpPr>
        <p:spPr>
          <a:xfrm>
            <a:off x="7169045" y="4922465"/>
            <a:ext cx="720080" cy="6449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742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Sex </a:t>
            </a:r>
            <a:r>
              <a:rPr lang="es-MX" dirty="0" err="1" smtClean="0"/>
              <a:t>cells</a:t>
            </a:r>
            <a:r>
              <a:rPr lang="es-MX" dirty="0" smtClean="0"/>
              <a:t>- </a:t>
            </a:r>
            <a:r>
              <a:rPr lang="es-MX" dirty="0" err="1" smtClean="0"/>
              <a:t>men</a:t>
            </a:r>
            <a:r>
              <a:rPr lang="es-MX" dirty="0" smtClean="0"/>
              <a:t> vs </a:t>
            </a:r>
            <a:r>
              <a:rPr lang="es-MX" dirty="0" err="1" smtClean="0"/>
              <a:t>women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Men</a:t>
            </a:r>
            <a:r>
              <a:rPr lang="es-MX" dirty="0" smtClean="0"/>
              <a:t>: produce </a:t>
            </a:r>
            <a:r>
              <a:rPr lang="es-MX" dirty="0" err="1" smtClean="0"/>
              <a:t>four</a:t>
            </a:r>
            <a:r>
              <a:rPr lang="es-MX" dirty="0" smtClean="0"/>
              <a:t> </a:t>
            </a:r>
            <a:r>
              <a:rPr lang="es-MX" dirty="0" err="1" smtClean="0"/>
              <a:t>sperms</a:t>
            </a:r>
            <a:endParaRPr lang="es-MX" dirty="0" smtClean="0"/>
          </a:p>
          <a:p>
            <a:r>
              <a:rPr lang="es-MX" dirty="0" err="1" smtClean="0"/>
              <a:t>Women</a:t>
            </a:r>
            <a:r>
              <a:rPr lang="es-MX" dirty="0" smtClean="0"/>
              <a:t>: produce </a:t>
            </a:r>
            <a:r>
              <a:rPr lang="es-MX" dirty="0" err="1" smtClean="0"/>
              <a:t>one</a:t>
            </a:r>
            <a:r>
              <a:rPr lang="es-MX" dirty="0" smtClean="0"/>
              <a:t> </a:t>
            </a:r>
            <a:r>
              <a:rPr lang="es-MX" dirty="0" err="1" smtClean="0"/>
              <a:t>egg</a:t>
            </a:r>
            <a:r>
              <a:rPr lang="es-MX" dirty="0" smtClean="0"/>
              <a:t>.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rest</a:t>
            </a:r>
            <a:r>
              <a:rPr lang="es-MX" dirty="0" smtClean="0"/>
              <a:t> </a:t>
            </a:r>
            <a:r>
              <a:rPr lang="es-MX" dirty="0" err="1" smtClean="0"/>
              <a:t>become</a:t>
            </a:r>
            <a:r>
              <a:rPr lang="es-MX" dirty="0" smtClean="0"/>
              <a:t> “polar </a:t>
            </a:r>
            <a:r>
              <a:rPr lang="es-MX" dirty="0" err="1" smtClean="0"/>
              <a:t>bodies</a:t>
            </a:r>
            <a:r>
              <a:rPr lang="es-MX" dirty="0" smtClean="0"/>
              <a:t>”</a:t>
            </a:r>
            <a:endParaRPr lang="es-MX" dirty="0"/>
          </a:p>
        </p:txBody>
      </p:sp>
      <p:pic>
        <p:nvPicPr>
          <p:cNvPr id="13314" name="Picture 2" descr="http://anthro.palomar.edu/biobasis/images/meiosi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3501008"/>
            <a:ext cx="6208437" cy="320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52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Vocabulary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u="sng" dirty="0" err="1" smtClean="0"/>
              <a:t>Somatic</a:t>
            </a:r>
            <a:r>
              <a:rPr lang="es-MX" b="1" u="sng" dirty="0" smtClean="0"/>
              <a:t> </a:t>
            </a:r>
            <a:r>
              <a:rPr lang="es-MX" b="1" u="sng" dirty="0" err="1" smtClean="0"/>
              <a:t>cells</a:t>
            </a:r>
            <a:r>
              <a:rPr lang="es-MX" b="1" u="sng" dirty="0" smtClean="0"/>
              <a:t>- </a:t>
            </a:r>
            <a:r>
              <a:rPr lang="es-MX" dirty="0" err="1" smtClean="0"/>
              <a:t>Any</a:t>
            </a:r>
            <a:r>
              <a:rPr lang="es-MX" dirty="0" smtClean="0"/>
              <a:t> </a:t>
            </a:r>
            <a:r>
              <a:rPr lang="es-MX" dirty="0" err="1" smtClean="0"/>
              <a:t>cell</a:t>
            </a:r>
            <a:r>
              <a:rPr lang="es-MX" dirty="0" smtClean="0"/>
              <a:t>,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than</a:t>
            </a:r>
            <a:r>
              <a:rPr lang="es-MX" dirty="0" smtClean="0"/>
              <a:t> a </a:t>
            </a:r>
            <a:r>
              <a:rPr lang="es-MX" dirty="0" err="1" smtClean="0"/>
              <a:t>gamete</a:t>
            </a:r>
            <a:r>
              <a:rPr lang="es-MX" dirty="0" smtClean="0"/>
              <a:t>, </a:t>
            </a:r>
            <a:r>
              <a:rPr lang="es-MX" dirty="0" err="1" smtClean="0"/>
              <a:t>forming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body</a:t>
            </a:r>
            <a:r>
              <a:rPr lang="es-MX" dirty="0" smtClean="0"/>
              <a:t> of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organism</a:t>
            </a:r>
            <a:r>
              <a:rPr lang="es-MX" dirty="0" smtClean="0"/>
              <a:t> </a:t>
            </a:r>
          </a:p>
          <a:p>
            <a:r>
              <a:rPr lang="es-MX" b="1" u="sng" dirty="0" err="1" smtClean="0"/>
              <a:t>Gametes</a:t>
            </a:r>
            <a:r>
              <a:rPr lang="es-MX" b="1" u="sng" dirty="0" smtClean="0"/>
              <a:t>-</a:t>
            </a:r>
            <a:r>
              <a:rPr lang="es-MX" dirty="0" smtClean="0"/>
              <a:t> sex </a:t>
            </a:r>
            <a:r>
              <a:rPr lang="es-MX" dirty="0" err="1" smtClean="0"/>
              <a:t>cells</a:t>
            </a:r>
            <a:r>
              <a:rPr lang="es-MX" dirty="0" smtClean="0"/>
              <a:t> (</a:t>
            </a:r>
            <a:r>
              <a:rPr lang="es-MX" dirty="0" err="1" smtClean="0"/>
              <a:t>eggs</a:t>
            </a:r>
            <a:r>
              <a:rPr lang="es-MX" dirty="0" smtClean="0"/>
              <a:t> and </a:t>
            </a:r>
            <a:r>
              <a:rPr lang="es-MX" dirty="0" err="1" smtClean="0"/>
              <a:t>sperm</a:t>
            </a:r>
            <a:r>
              <a:rPr lang="es-MX" dirty="0" smtClean="0"/>
              <a:t>)</a:t>
            </a:r>
          </a:p>
          <a:p>
            <a:r>
              <a:rPr lang="es-MX" b="1" u="sng" dirty="0" err="1" smtClean="0"/>
              <a:t>Homologous</a:t>
            </a:r>
            <a:r>
              <a:rPr lang="es-MX" b="1" u="sng" dirty="0" smtClean="0"/>
              <a:t> </a:t>
            </a:r>
            <a:r>
              <a:rPr lang="es-MX" b="1" u="sng" dirty="0" err="1" smtClean="0"/>
              <a:t>chromosomes</a:t>
            </a:r>
            <a:r>
              <a:rPr lang="es-MX" b="1" u="sng" dirty="0" smtClean="0"/>
              <a:t>: </a:t>
            </a:r>
            <a:r>
              <a:rPr lang="es-MX" dirty="0" err="1" smtClean="0"/>
              <a:t>Chromosomes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a </a:t>
            </a:r>
            <a:r>
              <a:rPr lang="es-MX" dirty="0" err="1" smtClean="0"/>
              <a:t>corresponding</a:t>
            </a:r>
            <a:r>
              <a:rPr lang="es-MX" dirty="0" smtClean="0"/>
              <a:t> </a:t>
            </a:r>
            <a:r>
              <a:rPr lang="es-MX" dirty="0" err="1" smtClean="0"/>
              <a:t>chromosome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opposite</a:t>
            </a:r>
            <a:r>
              <a:rPr lang="es-MX" dirty="0" smtClean="0"/>
              <a:t>-sex </a:t>
            </a:r>
            <a:r>
              <a:rPr lang="es-MX" dirty="0" err="1" smtClean="0"/>
              <a:t>parent</a:t>
            </a:r>
            <a:r>
              <a:rPr lang="es-MX" dirty="0" smtClean="0"/>
              <a:t> (2 sets of </a:t>
            </a:r>
            <a:r>
              <a:rPr lang="es-MX" dirty="0" err="1" smtClean="0"/>
              <a:t>chromosomes</a:t>
            </a:r>
            <a:r>
              <a:rPr lang="es-MX" dirty="0" smtClean="0"/>
              <a:t>, </a:t>
            </a:r>
            <a:r>
              <a:rPr lang="es-MX" dirty="0" err="1" smtClean="0"/>
              <a:t>one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each</a:t>
            </a:r>
            <a:r>
              <a:rPr lang="es-MX" dirty="0" smtClean="0"/>
              <a:t> </a:t>
            </a:r>
            <a:r>
              <a:rPr lang="es-MX" dirty="0" err="1" smtClean="0"/>
              <a:t>parent</a:t>
            </a:r>
            <a:r>
              <a:rPr lang="es-MX" dirty="0" smtClean="0"/>
              <a:t>)</a:t>
            </a:r>
            <a:endParaRPr lang="es-MX" dirty="0" smtClean="0"/>
          </a:p>
          <a:p>
            <a:r>
              <a:rPr lang="es-MX" b="1" u="sng" dirty="0" err="1" smtClean="0"/>
              <a:t>Diploid</a:t>
            </a:r>
            <a:r>
              <a:rPr lang="es-MX" b="1" u="sng" dirty="0" smtClean="0"/>
              <a:t> (2n)- </a:t>
            </a:r>
            <a:r>
              <a:rPr lang="es-MX" dirty="0" smtClean="0"/>
              <a:t>A </a:t>
            </a:r>
            <a:r>
              <a:rPr lang="es-MX" dirty="0" err="1" smtClean="0"/>
              <a:t>cell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contains</a:t>
            </a:r>
            <a:r>
              <a:rPr lang="es-MX" dirty="0" smtClean="0"/>
              <a:t> </a:t>
            </a:r>
            <a:r>
              <a:rPr lang="es-MX" dirty="0" err="1" smtClean="0"/>
              <a:t>both</a:t>
            </a:r>
            <a:r>
              <a:rPr lang="es-MX" dirty="0" smtClean="0"/>
              <a:t> sets of </a:t>
            </a:r>
            <a:r>
              <a:rPr lang="es-MX" dirty="0" err="1" smtClean="0"/>
              <a:t>homologous</a:t>
            </a:r>
            <a:r>
              <a:rPr lang="es-MX" dirty="0" smtClean="0"/>
              <a:t> </a:t>
            </a:r>
            <a:r>
              <a:rPr lang="es-MX" dirty="0" err="1" smtClean="0"/>
              <a:t>chromosomes</a:t>
            </a:r>
            <a:r>
              <a:rPr lang="es-MX" dirty="0" smtClean="0"/>
              <a:t>. </a:t>
            </a:r>
            <a:endParaRPr lang="es-MX" dirty="0" smtClean="0"/>
          </a:p>
          <a:p>
            <a:r>
              <a:rPr lang="es-MX" b="1" u="sng" dirty="0" err="1" smtClean="0"/>
              <a:t>Haploid</a:t>
            </a:r>
            <a:r>
              <a:rPr lang="es-MX" b="1" u="sng" dirty="0" smtClean="0"/>
              <a:t> (n)- </a:t>
            </a:r>
            <a:r>
              <a:rPr lang="es-MX" dirty="0" smtClean="0"/>
              <a:t>A </a:t>
            </a:r>
            <a:r>
              <a:rPr lang="es-MX" dirty="0" err="1" smtClean="0"/>
              <a:t>cell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contains</a:t>
            </a:r>
            <a:r>
              <a:rPr lang="es-MX" dirty="0" smtClean="0"/>
              <a:t> </a:t>
            </a:r>
            <a:r>
              <a:rPr lang="es-MX" dirty="0" err="1" smtClean="0"/>
              <a:t>only</a:t>
            </a:r>
            <a:r>
              <a:rPr lang="es-MX" dirty="0" smtClean="0"/>
              <a:t> a single set of </a:t>
            </a:r>
            <a:r>
              <a:rPr lang="es-MX" dirty="0" err="1" smtClean="0"/>
              <a:t>chromosomes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7943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Mitosis vs Meiosis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556792"/>
            <a:ext cx="8229600" cy="4525963"/>
          </a:xfrm>
        </p:spPr>
        <p:txBody>
          <a:bodyPr/>
          <a:lstStyle/>
          <a:p>
            <a:r>
              <a:rPr lang="es-MX" dirty="0" smtClean="0"/>
              <a:t>Mitosis:</a:t>
            </a:r>
          </a:p>
          <a:p>
            <a:pPr lvl="1"/>
            <a:r>
              <a:rPr lang="es-MX" dirty="0" err="1" smtClean="0"/>
              <a:t>Two</a:t>
            </a:r>
            <a:r>
              <a:rPr lang="es-MX" dirty="0" smtClean="0"/>
              <a:t> </a:t>
            </a:r>
            <a:r>
              <a:rPr lang="es-MX" dirty="0" err="1" smtClean="0"/>
              <a:t>identical</a:t>
            </a:r>
            <a:r>
              <a:rPr lang="es-MX" dirty="0" smtClean="0"/>
              <a:t> </a:t>
            </a:r>
            <a:r>
              <a:rPr lang="es-MX" dirty="0" err="1" smtClean="0"/>
              <a:t>cells</a:t>
            </a:r>
            <a:endParaRPr lang="es-MX" dirty="0" smtClean="0"/>
          </a:p>
          <a:p>
            <a:pPr marL="457200" lvl="1" indent="0">
              <a:buNone/>
            </a:pPr>
            <a:endParaRPr lang="es-MX" dirty="0"/>
          </a:p>
          <a:p>
            <a:pPr marL="457200" lvl="1" indent="0">
              <a:buNone/>
            </a:pPr>
            <a:endParaRPr lang="es-MX" dirty="0" smtClean="0"/>
          </a:p>
          <a:p>
            <a:r>
              <a:rPr lang="es-MX" dirty="0" smtClean="0"/>
              <a:t>Meiosis:</a:t>
            </a:r>
          </a:p>
          <a:p>
            <a:pPr lvl="1"/>
            <a:r>
              <a:rPr lang="es-MX" dirty="0" smtClean="0"/>
              <a:t>4 </a:t>
            </a:r>
            <a:r>
              <a:rPr lang="es-MX" dirty="0" err="1" smtClean="0"/>
              <a:t>cells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are</a:t>
            </a:r>
          </a:p>
          <a:p>
            <a:pPr marL="457200" lvl="1" indent="0">
              <a:buNone/>
            </a:pPr>
            <a:r>
              <a:rPr lang="es-MX" dirty="0" err="1" smtClean="0"/>
              <a:t>genetically</a:t>
            </a:r>
            <a:r>
              <a:rPr lang="es-MX" dirty="0" smtClean="0"/>
              <a:t> </a:t>
            </a:r>
            <a:r>
              <a:rPr lang="es-MX" dirty="0" err="1" smtClean="0"/>
              <a:t>different</a:t>
            </a:r>
            <a:endParaRPr lang="es-MX" dirty="0" smtClean="0"/>
          </a:p>
          <a:p>
            <a:pPr marL="457200" lvl="1" indent="0">
              <a:buNone/>
            </a:pPr>
            <a:endParaRPr lang="es-MX" dirty="0"/>
          </a:p>
        </p:txBody>
      </p:sp>
      <p:pic>
        <p:nvPicPr>
          <p:cNvPr id="11268" name="Picture 4" descr="http://www2.le.ac.uk/departments/genetics/vgec/diagrams/109-mitosis_meiosi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951" y="1916832"/>
            <a:ext cx="5346049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28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Mitosis                                       Meiosis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2" descr="http://www.vce.bioninja.com.au/_Media/meiosis_brief_me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104562"/>
            <a:ext cx="3384376" cy="575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http://www.merriam-webster.com/art/med/mitosi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3191"/>
            <a:ext cx="3837925" cy="5304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32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Interphase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DNA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uncoiled</a:t>
            </a:r>
            <a:r>
              <a:rPr lang="es-MX" dirty="0" smtClean="0"/>
              <a:t> (</a:t>
            </a:r>
            <a:r>
              <a:rPr lang="es-MX" dirty="0" err="1" smtClean="0"/>
              <a:t>called</a:t>
            </a:r>
            <a:r>
              <a:rPr lang="es-MX" dirty="0" smtClean="0"/>
              <a:t> </a:t>
            </a:r>
            <a:r>
              <a:rPr lang="es-MX" dirty="0" err="1" smtClean="0"/>
              <a:t>chromatin</a:t>
            </a:r>
            <a:r>
              <a:rPr lang="es-MX" dirty="0" smtClean="0"/>
              <a:t>)</a:t>
            </a:r>
          </a:p>
          <a:p>
            <a:r>
              <a:rPr lang="es-MX" dirty="0" smtClean="0"/>
              <a:t>DNA </a:t>
            </a:r>
            <a:r>
              <a:rPr lang="es-MX" dirty="0" err="1" smtClean="0"/>
              <a:t>replicates</a:t>
            </a:r>
            <a:endParaRPr lang="es-MX" dirty="0" smtClean="0"/>
          </a:p>
          <a:p>
            <a:r>
              <a:rPr lang="es-MX" dirty="0" err="1" smtClean="0"/>
              <a:t>Cell</a:t>
            </a:r>
            <a:r>
              <a:rPr lang="es-MX" dirty="0" smtClean="0"/>
              <a:t> </a:t>
            </a:r>
            <a:r>
              <a:rPr lang="es-MX" dirty="0" err="1" smtClean="0"/>
              <a:t>grows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3 Elipse"/>
          <p:cNvSpPr/>
          <p:nvPr/>
        </p:nvSpPr>
        <p:spPr>
          <a:xfrm>
            <a:off x="5004048" y="4362015"/>
            <a:ext cx="136815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&gt;&lt;</a:t>
            </a:r>
            <a:endParaRPr lang="es-MX" dirty="0"/>
          </a:p>
        </p:txBody>
      </p:sp>
      <p:sp>
        <p:nvSpPr>
          <p:cNvPr id="5" name="4 Elipse"/>
          <p:cNvSpPr/>
          <p:nvPr/>
        </p:nvSpPr>
        <p:spPr>
          <a:xfrm>
            <a:off x="5364088" y="4736802"/>
            <a:ext cx="720080" cy="6449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Elipse"/>
          <p:cNvSpPr/>
          <p:nvPr/>
        </p:nvSpPr>
        <p:spPr>
          <a:xfrm>
            <a:off x="1979712" y="4736802"/>
            <a:ext cx="792088" cy="82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&lt;</a:t>
            </a:r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2167311" y="4931469"/>
            <a:ext cx="416889" cy="4335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3059832" y="5059293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66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Prophase</a:t>
            </a:r>
            <a:r>
              <a:rPr lang="es-MX" dirty="0" smtClean="0"/>
              <a:t> 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s-MX" dirty="0" smtClean="0"/>
              <a:t>DNA condenses (</a:t>
            </a:r>
            <a:r>
              <a:rPr lang="es-MX" dirty="0" err="1" smtClean="0"/>
              <a:t>called</a:t>
            </a:r>
            <a:r>
              <a:rPr lang="es-MX" dirty="0" smtClean="0"/>
              <a:t> </a:t>
            </a:r>
            <a:r>
              <a:rPr lang="es-MX" dirty="0" err="1" smtClean="0"/>
              <a:t>chromosome</a:t>
            </a:r>
            <a:r>
              <a:rPr lang="es-MX" dirty="0" smtClean="0"/>
              <a:t>)</a:t>
            </a:r>
          </a:p>
          <a:p>
            <a:r>
              <a:rPr lang="es-MX" dirty="0" err="1" smtClean="0"/>
              <a:t>Nucleus</a:t>
            </a:r>
            <a:r>
              <a:rPr lang="es-MX" dirty="0" smtClean="0"/>
              <a:t> </a:t>
            </a:r>
            <a:r>
              <a:rPr lang="es-MX" dirty="0" err="1" smtClean="0"/>
              <a:t>disintegrates</a:t>
            </a:r>
            <a:endParaRPr lang="es-MX" dirty="0" smtClean="0"/>
          </a:p>
          <a:p>
            <a:r>
              <a:rPr lang="es-MX" dirty="0" err="1" smtClean="0"/>
              <a:t>Homologous</a:t>
            </a:r>
            <a:r>
              <a:rPr lang="es-MX" dirty="0" smtClean="0"/>
              <a:t> </a:t>
            </a:r>
            <a:r>
              <a:rPr lang="es-MX" dirty="0" err="1" smtClean="0"/>
              <a:t>chromosomes</a:t>
            </a:r>
            <a:r>
              <a:rPr lang="es-MX" dirty="0" smtClean="0"/>
              <a:t> </a:t>
            </a:r>
            <a:r>
              <a:rPr lang="es-MX" dirty="0" err="1" smtClean="0"/>
              <a:t>pair</a:t>
            </a:r>
            <a:r>
              <a:rPr lang="es-MX" dirty="0" smtClean="0"/>
              <a:t> up (</a:t>
            </a:r>
            <a:r>
              <a:rPr lang="es-MX" dirty="0" err="1" smtClean="0"/>
              <a:t>forming</a:t>
            </a:r>
            <a:r>
              <a:rPr lang="es-MX" dirty="0" smtClean="0"/>
              <a:t> a </a:t>
            </a:r>
            <a:r>
              <a:rPr lang="es-MX" dirty="0" err="1" smtClean="0"/>
              <a:t>tetrad</a:t>
            </a:r>
            <a:r>
              <a:rPr lang="es-MX" dirty="0" smtClean="0"/>
              <a:t>)</a:t>
            </a:r>
          </a:p>
          <a:p>
            <a:r>
              <a:rPr lang="es-MX" dirty="0" smtClean="0"/>
              <a:t>Crossover </a:t>
            </a:r>
            <a:r>
              <a:rPr lang="es-MX" dirty="0" err="1" smtClean="0"/>
              <a:t>occurs</a:t>
            </a:r>
            <a:r>
              <a:rPr lang="es-MX" dirty="0" smtClean="0"/>
              <a:t> </a:t>
            </a:r>
            <a:r>
              <a:rPr lang="es-MX" dirty="0" err="1" smtClean="0"/>
              <a:t>between</a:t>
            </a:r>
            <a:r>
              <a:rPr lang="es-MX" dirty="0" smtClean="0"/>
              <a:t> </a:t>
            </a:r>
            <a:r>
              <a:rPr lang="es-MX" dirty="0" err="1" smtClean="0"/>
              <a:t>tetrads</a:t>
            </a:r>
            <a:endParaRPr lang="es-MX" dirty="0"/>
          </a:p>
        </p:txBody>
      </p:sp>
      <p:pic>
        <p:nvPicPr>
          <p:cNvPr id="1026" name="Picture 2" descr="http://www.mhhe.com/biosci/ap/ap_prep/gem1s6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149080"/>
            <a:ext cx="44196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46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Metaphase</a:t>
            </a:r>
            <a:r>
              <a:rPr lang="es-MX" dirty="0" smtClean="0"/>
              <a:t> 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Tetrads</a:t>
            </a:r>
            <a:r>
              <a:rPr lang="es-MX" dirty="0" smtClean="0"/>
              <a:t> line up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middle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cell</a:t>
            </a:r>
            <a:endParaRPr lang="es-MX" dirty="0"/>
          </a:p>
        </p:txBody>
      </p:sp>
      <p:pic>
        <p:nvPicPr>
          <p:cNvPr id="2050" name="Picture 2" descr="Clipart - meiosis, yo., Metaphase.. Fotosearch - Buscar Clip Art, Ilustraciones de Murales,  imagenes y Vectores EPS e imágenes gáf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564903"/>
            <a:ext cx="3981822" cy="420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95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Anaphase</a:t>
            </a:r>
            <a:r>
              <a:rPr lang="es-MX" dirty="0" smtClean="0"/>
              <a:t> 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Homologous</a:t>
            </a:r>
            <a:r>
              <a:rPr lang="es-MX" dirty="0" smtClean="0"/>
              <a:t> </a:t>
            </a:r>
            <a:r>
              <a:rPr lang="es-MX" dirty="0" err="1" smtClean="0"/>
              <a:t>chromosomes</a:t>
            </a:r>
            <a:r>
              <a:rPr lang="es-MX" dirty="0" smtClean="0"/>
              <a:t> </a:t>
            </a:r>
            <a:r>
              <a:rPr lang="es-MX" dirty="0" err="1" smtClean="0"/>
              <a:t>split</a:t>
            </a:r>
            <a:r>
              <a:rPr lang="es-MX" dirty="0" smtClean="0"/>
              <a:t> up and </a:t>
            </a:r>
            <a:r>
              <a:rPr lang="es-MX" dirty="0" err="1" smtClean="0"/>
              <a:t>move</a:t>
            </a:r>
            <a:r>
              <a:rPr lang="es-MX" dirty="0" smtClean="0"/>
              <a:t> </a:t>
            </a:r>
            <a:r>
              <a:rPr lang="es-MX" dirty="0" err="1" smtClean="0"/>
              <a:t>toward</a:t>
            </a:r>
            <a:r>
              <a:rPr lang="es-MX" dirty="0" smtClean="0"/>
              <a:t> </a:t>
            </a:r>
            <a:r>
              <a:rPr lang="es-MX" dirty="0" err="1" smtClean="0"/>
              <a:t>opposite</a:t>
            </a:r>
            <a:r>
              <a:rPr lang="es-MX" dirty="0" smtClean="0"/>
              <a:t> </a:t>
            </a:r>
            <a:r>
              <a:rPr lang="es-MX" dirty="0" err="1" smtClean="0"/>
              <a:t>ends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cell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3074" name="Picture 2" descr="http://www.phschool.com/science/biology_place/biocoach/images/meiosis/meana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140968"/>
            <a:ext cx="705078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58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Telophase</a:t>
            </a:r>
            <a:r>
              <a:rPr lang="es-MX" dirty="0" smtClean="0"/>
              <a:t> 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2 </a:t>
            </a:r>
            <a:r>
              <a:rPr lang="es-MX" dirty="0" err="1" smtClean="0"/>
              <a:t>independent</a:t>
            </a:r>
            <a:r>
              <a:rPr lang="es-MX" dirty="0" smtClean="0"/>
              <a:t> </a:t>
            </a:r>
            <a:r>
              <a:rPr lang="es-MX" dirty="0" err="1" smtClean="0"/>
              <a:t>cells</a:t>
            </a:r>
            <a:r>
              <a:rPr lang="es-MX" dirty="0" smtClean="0"/>
              <a:t> </a:t>
            </a:r>
            <a:r>
              <a:rPr lang="es-MX" dirty="0" err="1" smtClean="0"/>
              <a:t>begin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form</a:t>
            </a:r>
            <a:endParaRPr lang="es-MX" dirty="0" smtClean="0"/>
          </a:p>
          <a:p>
            <a:r>
              <a:rPr lang="es-MX" dirty="0" err="1" smtClean="0"/>
              <a:t>Nucleus</a:t>
            </a:r>
            <a:r>
              <a:rPr lang="es-MX" dirty="0" smtClean="0"/>
              <a:t> </a:t>
            </a:r>
            <a:r>
              <a:rPr lang="es-MX" dirty="0" err="1" smtClean="0"/>
              <a:t>forms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each</a:t>
            </a:r>
            <a:r>
              <a:rPr lang="es-MX" dirty="0" smtClean="0"/>
              <a:t> </a:t>
            </a:r>
            <a:r>
              <a:rPr lang="es-MX" dirty="0" err="1" smtClean="0"/>
              <a:t>cell</a:t>
            </a:r>
            <a:endParaRPr lang="es-MX" dirty="0" smtClean="0"/>
          </a:p>
          <a:p>
            <a:r>
              <a:rPr lang="es-MX" dirty="0" smtClean="0"/>
              <a:t>DNA </a:t>
            </a:r>
            <a:r>
              <a:rPr lang="es-MX" dirty="0" err="1" smtClean="0"/>
              <a:t>uncoils</a:t>
            </a:r>
            <a:endParaRPr lang="es-MX" dirty="0"/>
          </a:p>
        </p:txBody>
      </p:sp>
      <p:pic>
        <p:nvPicPr>
          <p:cNvPr id="4098" name="Picture 2" descr="http://www.phschool.com/science/biology_place/biocoach/images/meiosis/metel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3501008"/>
            <a:ext cx="6552729" cy="314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85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291</Words>
  <Application>Microsoft Office PowerPoint</Application>
  <PresentationFormat>Presentación en pantalla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Meiosis</vt:lpstr>
      <vt:lpstr>Vocabulary</vt:lpstr>
      <vt:lpstr>Mitosis vs Meiosis</vt:lpstr>
      <vt:lpstr>Mitosis                                       Meiosis</vt:lpstr>
      <vt:lpstr>Interphase</vt:lpstr>
      <vt:lpstr>Prophase I</vt:lpstr>
      <vt:lpstr>Metaphase I</vt:lpstr>
      <vt:lpstr>Anaphase I</vt:lpstr>
      <vt:lpstr>Telophase I</vt:lpstr>
      <vt:lpstr>Cytokinesis</vt:lpstr>
      <vt:lpstr>Prophase II</vt:lpstr>
      <vt:lpstr>Metaphase II</vt:lpstr>
      <vt:lpstr>Anaphase II</vt:lpstr>
      <vt:lpstr>Telophase II</vt:lpstr>
      <vt:lpstr>Cytokinesis</vt:lpstr>
      <vt:lpstr>Meiosis diagram</vt:lpstr>
      <vt:lpstr>Sex cells- men vs women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ERICA_MONTES</dc:creator>
  <cp:lastModifiedBy>ERICA_MONTES</cp:lastModifiedBy>
  <cp:revision>16</cp:revision>
  <dcterms:created xsi:type="dcterms:W3CDTF">2013-05-16T00:57:18Z</dcterms:created>
  <dcterms:modified xsi:type="dcterms:W3CDTF">2014-06-16T02:30:03Z</dcterms:modified>
</cp:coreProperties>
</file>